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4" r:id="rId3"/>
    <p:sldId id="272" r:id="rId4"/>
    <p:sldId id="285" r:id="rId5"/>
    <p:sldId id="296" r:id="rId6"/>
    <p:sldId id="283" r:id="rId7"/>
    <p:sldId id="297" r:id="rId8"/>
    <p:sldId id="299" r:id="rId9"/>
    <p:sldId id="258" r:id="rId10"/>
    <p:sldId id="286" r:id="rId11"/>
    <p:sldId id="295" r:id="rId12"/>
    <p:sldId id="271" r:id="rId13"/>
    <p:sldId id="280" r:id="rId14"/>
    <p:sldId id="287" r:id="rId15"/>
    <p:sldId id="264" r:id="rId16"/>
    <p:sldId id="260" r:id="rId17"/>
    <p:sldId id="288" r:id="rId18"/>
    <p:sldId id="266" r:id="rId19"/>
    <p:sldId id="268" r:id="rId20"/>
    <p:sldId id="269" r:id="rId21"/>
    <p:sldId id="270" r:id="rId22"/>
    <p:sldId id="289" r:id="rId23"/>
    <p:sldId id="261" r:id="rId24"/>
    <p:sldId id="290" r:id="rId25"/>
    <p:sldId id="265" r:id="rId26"/>
    <p:sldId id="276" r:id="rId27"/>
    <p:sldId id="281" r:id="rId28"/>
    <p:sldId id="282" r:id="rId29"/>
    <p:sldId id="273" r:id="rId30"/>
    <p:sldId id="298" r:id="rId31"/>
    <p:sldId id="274" r:id="rId32"/>
    <p:sldId id="292" r:id="rId33"/>
    <p:sldId id="263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лья Белан" initials="ИБ" lastIdx="1" clrIdx="0">
    <p:extLst>
      <p:ext uri="{19B8F6BF-5375-455C-9EA6-DF929625EA0E}">
        <p15:presenceInfo xmlns:p15="http://schemas.microsoft.com/office/powerpoint/2012/main" userId="0a43dfe40782fe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y_larionov\Documents\&#1080;&#1089;&#1089;&#1083;&#1077;&#1076;&#1086;&#1074;&#1072;&#1085;&#1080;&#1077;%20&#1082;&#1088;%20&#1074;&#1077;&#1089;&#1086;&#107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410111259993075E-2"/>
          <c:y val="3.2882035578885971E-2"/>
          <c:w val="0.66999234470691149"/>
          <c:h val="0.89719889180519252"/>
        </c:manualLayout>
      </c:layout>
      <c:lineChart>
        <c:grouping val="standard"/>
        <c:varyColors val="0"/>
        <c:ser>
          <c:idx val="1"/>
          <c:order val="0"/>
          <c:tx>
            <c:v>Возмущающий момент</c:v>
          </c:tx>
          <c:marker>
            <c:symbol val="none"/>
          </c:marker>
          <c:cat>
            <c:numRef>
              <c:f>Лист1!$N$1:$N$41</c:f>
              <c:numCache>
                <c:formatCode>General</c:formatCode>
                <c:ptCount val="41"/>
                <c:pt idx="0">
                  <c:v>0</c:v>
                </c:pt>
                <c:pt idx="1">
                  <c:v>0.10249999999999998</c:v>
                </c:pt>
                <c:pt idx="2">
                  <c:v>0.20500000000000004</c:v>
                </c:pt>
                <c:pt idx="3">
                  <c:v>0.30750000000000038</c:v>
                </c:pt>
                <c:pt idx="4">
                  <c:v>0.41000000000000031</c:v>
                </c:pt>
                <c:pt idx="5">
                  <c:v>0.51249999999999996</c:v>
                </c:pt>
                <c:pt idx="6">
                  <c:v>0.6150000000000011</c:v>
                </c:pt>
                <c:pt idx="7">
                  <c:v>0.71749999999999992</c:v>
                </c:pt>
                <c:pt idx="8">
                  <c:v>0.82000000000000062</c:v>
                </c:pt>
                <c:pt idx="9">
                  <c:v>0.92249999999999999</c:v>
                </c:pt>
                <c:pt idx="10">
                  <c:v>1.0249999999999975</c:v>
                </c:pt>
                <c:pt idx="11">
                  <c:v>1.1274999999999977</c:v>
                </c:pt>
                <c:pt idx="12">
                  <c:v>1.23</c:v>
                </c:pt>
                <c:pt idx="13">
                  <c:v>1.3325</c:v>
                </c:pt>
                <c:pt idx="14">
                  <c:v>1.4349999999999969</c:v>
                </c:pt>
                <c:pt idx="15">
                  <c:v>1.5374999999999972</c:v>
                </c:pt>
                <c:pt idx="16">
                  <c:v>1.6400000000000001</c:v>
                </c:pt>
                <c:pt idx="17">
                  <c:v>1.7424999999999984</c:v>
                </c:pt>
                <c:pt idx="18">
                  <c:v>1.845</c:v>
                </c:pt>
                <c:pt idx="19">
                  <c:v>1.947499999999998</c:v>
                </c:pt>
                <c:pt idx="20">
                  <c:v>2.0499999999999998</c:v>
                </c:pt>
                <c:pt idx="21">
                  <c:v>2.1524999999999967</c:v>
                </c:pt>
                <c:pt idx="22">
                  <c:v>2.2549999999999999</c:v>
                </c:pt>
                <c:pt idx="23">
                  <c:v>2.3574999999999977</c:v>
                </c:pt>
                <c:pt idx="24">
                  <c:v>2.46</c:v>
                </c:pt>
                <c:pt idx="25">
                  <c:v>2.5625</c:v>
                </c:pt>
                <c:pt idx="26">
                  <c:v>2.665</c:v>
                </c:pt>
                <c:pt idx="27">
                  <c:v>2.7674999999999996</c:v>
                </c:pt>
                <c:pt idx="28">
                  <c:v>2.8699999999999997</c:v>
                </c:pt>
                <c:pt idx="29">
                  <c:v>2.9724999999999953</c:v>
                </c:pt>
                <c:pt idx="30">
                  <c:v>3.0749999999999997</c:v>
                </c:pt>
                <c:pt idx="31">
                  <c:v>3.1774999999999998</c:v>
                </c:pt>
                <c:pt idx="32">
                  <c:v>3.2800000000000002</c:v>
                </c:pt>
                <c:pt idx="33">
                  <c:v>3.3824999999999967</c:v>
                </c:pt>
                <c:pt idx="34">
                  <c:v>3.4849999999999999</c:v>
                </c:pt>
                <c:pt idx="35">
                  <c:v>3.5874999999999999</c:v>
                </c:pt>
                <c:pt idx="36">
                  <c:v>3.69</c:v>
                </c:pt>
                <c:pt idx="37">
                  <c:v>3.7925</c:v>
                </c:pt>
                <c:pt idx="38">
                  <c:v>3.8949999999999987</c:v>
                </c:pt>
                <c:pt idx="39">
                  <c:v>3.9974999999999987</c:v>
                </c:pt>
                <c:pt idx="40">
                  <c:v>4.0999999999999996</c:v>
                </c:pt>
              </c:numCache>
            </c:numRef>
          </c:cat>
          <c:val>
            <c:numRef>
              <c:f>Лист1!$C$1:$C$42</c:f>
              <c:numCache>
                <c:formatCode>General</c:formatCode>
                <c:ptCount val="4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-0.1</c:v>
                </c:pt>
                <c:pt idx="7">
                  <c:v>-0.1</c:v>
                </c:pt>
                <c:pt idx="8">
                  <c:v>-0.1</c:v>
                </c:pt>
                <c:pt idx="9">
                  <c:v>-0.1</c:v>
                </c:pt>
                <c:pt idx="10">
                  <c:v>-0.1</c:v>
                </c:pt>
                <c:pt idx="11">
                  <c:v>-0.1</c:v>
                </c:pt>
                <c:pt idx="12">
                  <c:v>-0.1</c:v>
                </c:pt>
                <c:pt idx="13">
                  <c:v>-0.1</c:v>
                </c:pt>
                <c:pt idx="14">
                  <c:v>-0.1</c:v>
                </c:pt>
                <c:pt idx="15">
                  <c:v>-0.1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0.1</c:v>
                </c:pt>
                <c:pt idx="30">
                  <c:v>0.1</c:v>
                </c:pt>
                <c:pt idx="31">
                  <c:v>0.1</c:v>
                </c:pt>
                <c:pt idx="32">
                  <c:v>0.1</c:v>
                </c:pt>
                <c:pt idx="33">
                  <c:v>0.1</c:v>
                </c:pt>
                <c:pt idx="34">
                  <c:v>0.1</c:v>
                </c:pt>
                <c:pt idx="35">
                  <c:v>0.1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C7-439A-8963-2D559C7247F6}"/>
            </c:ext>
          </c:extLst>
        </c:ser>
        <c:ser>
          <c:idx val="0"/>
          <c:order val="1"/>
          <c:tx>
            <c:v>Сумма ряда</c:v>
          </c:tx>
          <c:marker>
            <c:symbol val="none"/>
          </c:marker>
          <c:cat>
            <c:numRef>
              <c:f>Лист1!$N$1:$N$41</c:f>
              <c:numCache>
                <c:formatCode>General</c:formatCode>
                <c:ptCount val="41"/>
                <c:pt idx="0">
                  <c:v>0</c:v>
                </c:pt>
                <c:pt idx="1">
                  <c:v>0.10249999999999998</c:v>
                </c:pt>
                <c:pt idx="2">
                  <c:v>0.20500000000000004</c:v>
                </c:pt>
                <c:pt idx="3">
                  <c:v>0.30750000000000038</c:v>
                </c:pt>
                <c:pt idx="4">
                  <c:v>0.41000000000000031</c:v>
                </c:pt>
                <c:pt idx="5">
                  <c:v>0.51249999999999996</c:v>
                </c:pt>
                <c:pt idx="6">
                  <c:v>0.6150000000000011</c:v>
                </c:pt>
                <c:pt idx="7">
                  <c:v>0.71749999999999992</c:v>
                </c:pt>
                <c:pt idx="8">
                  <c:v>0.82000000000000062</c:v>
                </c:pt>
                <c:pt idx="9">
                  <c:v>0.92249999999999999</c:v>
                </c:pt>
                <c:pt idx="10">
                  <c:v>1.0249999999999975</c:v>
                </c:pt>
                <c:pt idx="11">
                  <c:v>1.1274999999999977</c:v>
                </c:pt>
                <c:pt idx="12">
                  <c:v>1.23</c:v>
                </c:pt>
                <c:pt idx="13">
                  <c:v>1.3325</c:v>
                </c:pt>
                <c:pt idx="14">
                  <c:v>1.4349999999999969</c:v>
                </c:pt>
                <c:pt idx="15">
                  <c:v>1.5374999999999972</c:v>
                </c:pt>
                <c:pt idx="16">
                  <c:v>1.6400000000000001</c:v>
                </c:pt>
                <c:pt idx="17">
                  <c:v>1.7424999999999984</c:v>
                </c:pt>
                <c:pt idx="18">
                  <c:v>1.845</c:v>
                </c:pt>
                <c:pt idx="19">
                  <c:v>1.947499999999998</c:v>
                </c:pt>
                <c:pt idx="20">
                  <c:v>2.0499999999999998</c:v>
                </c:pt>
                <c:pt idx="21">
                  <c:v>2.1524999999999967</c:v>
                </c:pt>
                <c:pt idx="22">
                  <c:v>2.2549999999999999</c:v>
                </c:pt>
                <c:pt idx="23">
                  <c:v>2.3574999999999977</c:v>
                </c:pt>
                <c:pt idx="24">
                  <c:v>2.46</c:v>
                </c:pt>
                <c:pt idx="25">
                  <c:v>2.5625</c:v>
                </c:pt>
                <c:pt idx="26">
                  <c:v>2.665</c:v>
                </c:pt>
                <c:pt idx="27">
                  <c:v>2.7674999999999996</c:v>
                </c:pt>
                <c:pt idx="28">
                  <c:v>2.8699999999999997</c:v>
                </c:pt>
                <c:pt idx="29">
                  <c:v>2.9724999999999953</c:v>
                </c:pt>
                <c:pt idx="30">
                  <c:v>3.0749999999999997</c:v>
                </c:pt>
                <c:pt idx="31">
                  <c:v>3.1774999999999998</c:v>
                </c:pt>
                <c:pt idx="32">
                  <c:v>3.2800000000000002</c:v>
                </c:pt>
                <c:pt idx="33">
                  <c:v>3.3824999999999967</c:v>
                </c:pt>
                <c:pt idx="34">
                  <c:v>3.4849999999999999</c:v>
                </c:pt>
                <c:pt idx="35">
                  <c:v>3.5874999999999999</c:v>
                </c:pt>
                <c:pt idx="36">
                  <c:v>3.69</c:v>
                </c:pt>
                <c:pt idx="37">
                  <c:v>3.7925</c:v>
                </c:pt>
                <c:pt idx="38">
                  <c:v>3.8949999999999987</c:v>
                </c:pt>
                <c:pt idx="39">
                  <c:v>3.9974999999999987</c:v>
                </c:pt>
                <c:pt idx="40">
                  <c:v>4.0999999999999996</c:v>
                </c:pt>
              </c:numCache>
            </c:numRef>
          </c:cat>
          <c:val>
            <c:numRef>
              <c:f>Лист1!$M$1:$M$42</c:f>
              <c:numCache>
                <c:formatCode>General</c:formatCode>
                <c:ptCount val="42"/>
                <c:pt idx="0">
                  <c:v>0</c:v>
                </c:pt>
                <c:pt idx="1">
                  <c:v>-9.7982060675235534E-4</c:v>
                </c:pt>
                <c:pt idx="2">
                  <c:v>-1.5719450334225461E-3</c:v>
                </c:pt>
                <c:pt idx="3">
                  <c:v>5.1011795855508127E-3</c:v>
                </c:pt>
                <c:pt idx="4">
                  <c:v>-1.289692742482245E-3</c:v>
                </c:pt>
                <c:pt idx="5">
                  <c:v>-4.6879249217638967E-2</c:v>
                </c:pt>
                <c:pt idx="6">
                  <c:v>-9.9913798436685353E-2</c:v>
                </c:pt>
                <c:pt idx="7">
                  <c:v>-0.10966458592978641</c:v>
                </c:pt>
                <c:pt idx="8">
                  <c:v>-9.3655800770878053E-2</c:v>
                </c:pt>
                <c:pt idx="9">
                  <c:v>-9.7172878450324934E-2</c:v>
                </c:pt>
                <c:pt idx="10">
                  <c:v>-0.10735889369593739</c:v>
                </c:pt>
                <c:pt idx="11">
                  <c:v>-9.762605368402423E-2</c:v>
                </c:pt>
                <c:pt idx="12">
                  <c:v>-9.3341870045152056E-2</c:v>
                </c:pt>
                <c:pt idx="13">
                  <c:v>-0.10925171915813958</c:v>
                </c:pt>
                <c:pt idx="14">
                  <c:v>-0.10104451338313476</c:v>
                </c:pt>
                <c:pt idx="15">
                  <c:v>-4.8826800409691902E-2</c:v>
                </c:pt>
                <c:pt idx="16">
                  <c:v>-2.1336299142129924E-3</c:v>
                </c:pt>
                <c:pt idx="17">
                  <c:v>5.3048047677883474E-3</c:v>
                </c:pt>
                <c:pt idx="18">
                  <c:v>-1.4645860663236158E-3</c:v>
                </c:pt>
                <c:pt idx="19">
                  <c:v>-1.0519992143719556E-3</c:v>
                </c:pt>
                <c:pt idx="20">
                  <c:v>-4.7548596902045059E-8</c:v>
                </c:pt>
                <c:pt idx="21">
                  <c:v>9.0877671747974047E-4</c:v>
                </c:pt>
                <c:pt idx="22">
                  <c:v>1.6682801400739857E-3</c:v>
                </c:pt>
                <c:pt idx="23">
                  <c:v>-4.8852615579310114E-3</c:v>
                </c:pt>
                <c:pt idx="24">
                  <c:v>4.9398472902401709E-4</c:v>
                </c:pt>
                <c:pt idx="25">
                  <c:v>4.494220143688793E-2</c:v>
                </c:pt>
                <c:pt idx="26">
                  <c:v>9.8729149933066002E-2</c:v>
                </c:pt>
                <c:pt idx="27">
                  <c:v>0.11004701176720351</c:v>
                </c:pt>
                <c:pt idx="28">
                  <c:v>9.3997852797699608E-2</c:v>
                </c:pt>
                <c:pt idx="29">
                  <c:v>9.6728320185897984E-2</c:v>
                </c:pt>
                <c:pt idx="30">
                  <c:v>0.10733089435462735</c:v>
                </c:pt>
                <c:pt idx="31">
                  <c:v>9.808615212204061E-2</c:v>
                </c:pt>
                <c:pt idx="32">
                  <c:v>9.3056875282064744E-2</c:v>
                </c:pt>
                <c:pt idx="33">
                  <c:v>0.10881056525080443</c:v>
                </c:pt>
                <c:pt idx="34">
                  <c:v>0.10212037546780425</c:v>
                </c:pt>
                <c:pt idx="35">
                  <c:v>5.0782441991164155E-2</c:v>
                </c:pt>
                <c:pt idx="36">
                  <c:v>3.0259924177881582E-3</c:v>
                </c:pt>
                <c:pt idx="37">
                  <c:v>-5.4946680385509674E-3</c:v>
                </c:pt>
                <c:pt idx="38">
                  <c:v>1.3461639287360122E-3</c:v>
                </c:pt>
                <c:pt idx="39">
                  <c:v>1.1249557420140183E-3</c:v>
                </c:pt>
                <c:pt idx="40">
                  <c:v>3.7999522556808669E-7</c:v>
                </c:pt>
                <c:pt idx="4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C7-439A-8963-2D559C724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151296"/>
        <c:axId val="104230912"/>
      </c:lineChart>
      <c:catAx>
        <c:axId val="104151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4230912"/>
        <c:crosses val="autoZero"/>
        <c:auto val="1"/>
        <c:lblAlgn val="ctr"/>
        <c:lblOffset val="100"/>
        <c:noMultiLvlLbl val="0"/>
      </c:catAx>
      <c:valAx>
        <c:axId val="1042309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4151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097629009762898"/>
          <c:y val="4.5528579760863205E-2"/>
          <c:w val="0.27902380271299737"/>
          <c:h val="0.227619568387285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7-02T17:59:59.803" idx="1">
    <p:pos x="10" y="10"/>
    <p:text>возможно, не к месту</p:text>
    <p:extLst>
      <p:ext uri="{C676402C-5697-4E1C-873F-D02D1690AC5C}">
        <p15:threadingInfo xmlns:p15="http://schemas.microsoft.com/office/powerpoint/2012/main" timeZoneBias="-18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0.14435</cdr:x>
      <cdr:y>0.05903</cdr:y>
    </cdr:from>
    <cdr:to>
      <cdr:x>0.34519</cdr:x>
      <cdr:y>0.44444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57225" y="161925"/>
          <a:ext cx="914400" cy="1057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ru-RU" sz="1100"/>
            <a:t>Момент, Нм</a:t>
          </a:r>
        </a:p>
        <a:p xmlns:a="http://schemas.openxmlformats.org/drawingml/2006/main">
          <a:endParaRPr lang="ru-RU" sz="1100"/>
        </a:p>
      </cdr:txBody>
    </cdr:sp>
  </cdr:relSizeAnchor>
  <cdr:relSizeAnchor xmlns:cdr="http://schemas.openxmlformats.org/drawingml/2006/chartDrawing">
    <cdr:from>
      <cdr:x>0.71548</cdr:x>
      <cdr:y>0.36458</cdr:y>
    </cdr:from>
    <cdr:to>
      <cdr:x>0.91632</cdr:x>
      <cdr:y>0.76042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57550" y="1000125"/>
          <a:ext cx="914400" cy="1085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ru-RU" sz="1100"/>
            <a:t>Время, с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16495-9AA8-4920-A4E3-50BBC0216EB0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C656B-5CF8-4462-BD55-4E0E40725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4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6667-E65D-4967-AE9B-F12CB60AA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A1D44-BED5-4D2F-AB5D-5B54BC08C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A0390-8AA7-4E3F-96E6-61887C08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43E97-294B-45E9-899C-136CC89940D3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63EEA-6F75-4A27-BEA0-0B12EF85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0FD20-12B0-450E-890C-BF0E1DFE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5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C30C-E564-429A-AE0B-A1F002B7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639FD-02E9-495B-B617-714CC7E46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6BD2-B7BD-4F23-933B-5634E01C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2BBF-B613-4ABF-8097-BCD36A2F9935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02BE1-4DD2-4F4F-B66E-A3AB38AB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F6369-0428-43F2-8B03-033230DF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6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FBF9C-A154-455C-8E4C-19B57BF59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350F2-020C-4872-8EBE-B4DDF6EF4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E51A-F631-4AB6-A212-24E59BA3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AF254-F82C-4AB7-B0BE-ED6A450CD5BD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B63A5-2489-48E1-A48C-EA79B84D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5FCE0-BE29-45CB-A750-1DAEFE25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67E6-AFA2-4B97-8E65-FA554454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57E1-8ABD-470B-8ECE-961A5E617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D7A6-08FF-4457-886C-0F049DBD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90A59-F08E-4342-8C8B-7104600D68A6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EBFA4-E40D-44B1-8571-66972B42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875F-2934-4DA9-9442-367B4D52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3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9C3F-AC40-4858-92A4-AD82F2EF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F7BC0-B01E-4AAB-991C-8C246417A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8A220-3E1E-423C-8997-6E600594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E024-D1DD-4434-8C82-FC7A0679AAF2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0B31-6FEA-4B53-B7A0-01BDED0F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D592C-5526-4C76-BCC6-BCFB7587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6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1ACB-10F0-4D91-8DA6-D61E5C11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D212-7652-453D-838C-1EF99375E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016F8-7034-438A-ABDF-679ACE606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AF68-D099-449F-8A66-1300C73E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8A43-03AE-4DD7-8FCA-7D14110C83DA}" type="datetime1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39D4C-E89E-4653-8A40-5FAC7531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5E02A-ED8A-4E62-BB65-F713667D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AF82-A2E1-4D5D-92ED-38F6E20B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DC010-ED43-4B49-A75D-EDBAF7A93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2912-5704-4FA1-81AA-818AC5AF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A91C2-10E4-40B5-BD26-1E4D60585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A99B9-89F9-49DE-AB7E-A4FE2A24E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A5568-F44B-4174-BA3A-C351EBC8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C3CC-900B-4C7A-AB2C-CE5D2E38FDED}" type="datetime1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574CE-91E0-4F55-AE6E-89BD44E4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44C15F-839E-4067-903E-E1357742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2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0292-6182-440E-AFAC-16CAD76E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0D281-B339-466C-B374-71752061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D0F9-ED76-44F2-8EF6-6648E44E39FD}" type="datetime1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1E1A-221E-484E-AAEF-66FBF46E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1843D-79B0-45BF-88A9-8F7646FE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DD7EB-26CF-4DEE-9C5B-2963E024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607D-C406-4FB4-805C-5E07B4201D6D}" type="datetime1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417AD-BAFC-4B5C-BD5B-24D4D655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D844F-468B-4D41-BFA6-480D7660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7A47-F8CF-4968-81FC-74EAC8AF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25CD-84D3-4F56-883C-A5F059C3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4FE42-91B8-4AE4-B73D-ED7BA68CD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26F33-4866-4E8A-8162-90D7D8F7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B84C-98D2-480C-8EBB-99BD433F18D1}" type="datetime1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1F881-B437-4192-9F43-5AD745C0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BD607-70F9-4A7B-B77B-E63C920B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A852-6BA4-482A-9708-85351AB5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166B-DC1A-4B55-897C-92D1D6B0C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9A6A-2BD0-4E0E-ABFD-2EE5385F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D0BE8-46FD-4F5C-B353-5FDC31BF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09F59-93C7-4A82-BB08-710DF6652C16}" type="datetime1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3D2E5-5048-454E-958B-4481EEC9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31B79-DE97-41F8-9856-7B2C2B36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4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4D0177-DEDD-4BC2-BC54-368EAF77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221B9-FEA4-4EF3-B44C-C3414C9E0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7B302-4A1D-4459-BA45-352A10EE6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CB97-BF3E-4765-A4AA-0F70F4B845F2}" type="datetime1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2E83-F43C-41CF-A55F-E517AE04F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A108-44AE-43FD-9194-38E062433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BD534-37C6-45AF-BD63-E8CFF4C8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4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BA43D33-4775-48D7-BA74-530442F16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869" y="2627449"/>
            <a:ext cx="7804261" cy="151204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  <a:cs typeface="Times New Roman" panose="02020603050405020304" pitchFamily="18" charset="0"/>
              </a:rPr>
              <a:t>Исследование воздействия реактивного момента, возникающего при перенацеливании оптических систем космического назначения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41D7FBCC-1DEA-44F3-8712-5B21677402DE}"/>
              </a:ext>
            </a:extLst>
          </p:cNvPr>
          <p:cNvSpPr txBox="1">
            <a:spLocks/>
          </p:cNvSpPr>
          <p:nvPr/>
        </p:nvSpPr>
        <p:spPr>
          <a:xfrm>
            <a:off x="4520146" y="6060017"/>
            <a:ext cx="2952750" cy="6032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1600" dirty="0">
                <a:cs typeface="Times New Roman" pitchFamily="18" charset="0"/>
              </a:rPr>
              <a:t>Санкт-Петербург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1600" dirty="0">
                <a:cs typeface="Times New Roman" pitchFamily="18" charset="0"/>
              </a:rPr>
              <a:t>2025 г.</a:t>
            </a:r>
          </a:p>
        </p:txBody>
      </p:sp>
      <p:sp>
        <p:nvSpPr>
          <p:cNvPr id="13" name="Прямоугольник 4">
            <a:extLst>
              <a:ext uri="{FF2B5EF4-FFF2-40B4-BE49-F238E27FC236}">
                <a16:creationId xmlns:a16="http://schemas.microsoft.com/office/drawing/2014/main" id="{015E545D-4E5E-451E-ADF1-BB3DFDA4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22" y="4547715"/>
            <a:ext cx="661287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cs typeface="Times New Roman" panose="02020603050405020304" pitchFamily="18" charset="0"/>
              </a:rPr>
              <a:t>Научный руководитель:</a:t>
            </a:r>
          </a:p>
          <a:p>
            <a:r>
              <a:rPr lang="ru-RU" sz="2000" dirty="0" err="1">
                <a:cs typeface="Times New Roman" panose="02020603050405020304" pitchFamily="18" charset="0"/>
              </a:rPr>
              <a:t>к.т.н</a:t>
            </a:r>
            <a:r>
              <a:rPr lang="ru-RU" sz="2000" dirty="0">
                <a:cs typeface="Times New Roman" panose="02020603050405020304" pitchFamily="18" charset="0"/>
              </a:rPr>
              <a:t>, доцент кафедры ЛИНС - Ларионов Д.Ю.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5ED294-6925-4DF8-9E6E-F05F75C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025245D1-5110-46EF-89F5-BE274E62A4EA}"/>
              </a:ext>
            </a:extLst>
          </p:cNvPr>
          <p:cNvGrpSpPr>
            <a:grpSpLocks noRot="1"/>
          </p:cNvGrpSpPr>
          <p:nvPr/>
        </p:nvGrpSpPr>
        <p:grpSpPr bwMode="auto">
          <a:xfrm>
            <a:off x="2193869" y="251207"/>
            <a:ext cx="7505700" cy="1671429"/>
            <a:chOff x="241" y="59"/>
            <a:chExt cx="5280" cy="1531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B2EFB213-EC89-4872-A697-FCFAE0F20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114"/>
              <a:ext cx="1804" cy="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Кафедра лазерных измерительных и навигационных систем</a:t>
              </a:r>
            </a:p>
            <a:p>
              <a:pPr algn="ctr" eaLnBrk="1" hangingPunct="1"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(ЛИНС)</a:t>
              </a:r>
            </a:p>
            <a:p>
              <a:pPr algn="r" eaLnBrk="1" hangingPunct="1">
                <a:buFontTx/>
                <a:buNone/>
              </a:pPr>
              <a:endParaRPr lang="ru-RU" altLang="ru-RU" sz="1400" dirty="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E75B8E25-C3F5-4E68-BE1A-34B9DD4AF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" y="1157"/>
              <a:ext cx="528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Ctr="1"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600"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DEC23CD5-D572-40FE-9E0D-0F9387A3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19"/>
              <a:ext cx="1221" cy="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ru-RU" altLang="ru-RU" sz="280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3DE62D49-59C4-4452-A221-C750D2499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59"/>
              <a:ext cx="2140" cy="1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0541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0541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ru-RU" alt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Санкт-Петербургский Государственный Электротехнический Университет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Россия, 197376, С.-Петербург,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ул. </a:t>
              </a:r>
              <a:r>
                <a:rPr lang="ru-RU" altLang="ru-RU" sz="1400" dirty="0" err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пр.Попова</a:t>
              </a:r>
              <a:r>
                <a:rPr lang="ru-RU" altLang="ru-RU" sz="1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5</a:t>
              </a:r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2820BEAC-8018-4C7E-878F-00CD68507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9"/>
              <a:ext cx="225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7B86892C-20A6-4DCE-93ED-6CCED0913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590"/>
              <a:ext cx="52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E88353A4-525C-4879-802A-81C7E978C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9"/>
              <a:ext cx="0" cy="10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1E3340A7-2C89-4A91-9FDE-AE8A963AC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" y="119"/>
              <a:ext cx="0" cy="10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DB21D940-B097-4E51-A530-34AFF3BCF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19"/>
              <a:ext cx="1221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337AF820-2C55-4164-877E-7ADC88212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" y="1157"/>
              <a:ext cx="0" cy="15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69842DFE-F9DE-43B8-9B81-91801C304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7" y="119"/>
              <a:ext cx="180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CBCC6E07-F9E0-4D19-843C-D6CBD0F68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" y="1157"/>
              <a:ext cx="0" cy="15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25" name="Picture 18">
            <a:extLst>
              <a:ext uri="{FF2B5EF4-FFF2-40B4-BE49-F238E27FC236}">
                <a16:creationId xmlns:a16="http://schemas.microsoft.com/office/drawing/2014/main" id="{D0C8C90B-6688-4415-8856-C5BF24AC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90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36" y="257776"/>
            <a:ext cx="82232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Прямоугольник 17">
            <a:extLst>
              <a:ext uri="{FF2B5EF4-FFF2-40B4-BE49-F238E27FC236}">
                <a16:creationId xmlns:a16="http://schemas.microsoft.com/office/drawing/2014/main" id="{7DAFE768-CBF0-479A-AB4F-E0565B675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49" y="2014837"/>
            <a:ext cx="7505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Белан Илья Михайлович</a:t>
            </a:r>
            <a:endParaRPr lang="ru-RU" altLang="ru-RU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1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10</a:t>
            </a:fld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69C4E3-E327-4D30-B271-A73130C8B464}"/>
              </a:ext>
            </a:extLst>
          </p:cNvPr>
          <p:cNvGrpSpPr/>
          <p:nvPr/>
        </p:nvGrpSpPr>
        <p:grpSpPr>
          <a:xfrm>
            <a:off x="3215636" y="1426273"/>
            <a:ext cx="4289598" cy="2002727"/>
            <a:chOff x="3177422" y="1200329"/>
            <a:chExt cx="4289598" cy="20027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017703-342F-43CE-9237-DC02C0182403}"/>
                </a:ext>
              </a:extLst>
            </p:cNvPr>
            <p:cNvGrpSpPr/>
            <p:nvPr/>
          </p:nvGrpSpPr>
          <p:grpSpPr>
            <a:xfrm>
              <a:off x="3177422" y="1200329"/>
              <a:ext cx="4289598" cy="2002727"/>
              <a:chOff x="5379945" y="1165780"/>
              <a:chExt cx="4289598" cy="200272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A68BA6E-A270-42EC-88C3-380C8E36F9A8}"/>
                  </a:ext>
                </a:extLst>
              </p:cNvPr>
              <p:cNvSpPr/>
              <p:nvPr/>
            </p:nvSpPr>
            <p:spPr>
              <a:xfrm>
                <a:off x="5379945" y="1402099"/>
                <a:ext cx="3934383" cy="1766408"/>
              </a:xfrm>
              <a:custGeom>
                <a:avLst/>
                <a:gdLst>
                  <a:gd name="connsiteX0" fmla="*/ 24751 w 1754795"/>
                  <a:gd name="connsiteY0" fmla="*/ 0 h 2293366"/>
                  <a:gd name="connsiteX1" fmla="*/ 1754678 w 1754795"/>
                  <a:gd name="connsiteY1" fmla="*/ 0 h 2293366"/>
                  <a:gd name="connsiteX2" fmla="*/ 1754678 w 1754795"/>
                  <a:gd name="connsiteY2" fmla="*/ 2170691 h 2293366"/>
                  <a:gd name="connsiteX3" fmla="*/ 1631960 w 1754795"/>
                  <a:gd name="connsiteY3" fmla="*/ 2293366 h 2293366"/>
                  <a:gd name="connsiteX4" fmla="*/ 125811 w 1754795"/>
                  <a:gd name="connsiteY4" fmla="*/ 2293366 h 2293366"/>
                  <a:gd name="connsiteX5" fmla="*/ 0 w 1754795"/>
                  <a:gd name="connsiteY5" fmla="*/ 2167567 h 2293366"/>
                  <a:gd name="connsiteX6" fmla="*/ 0 w 1754795"/>
                  <a:gd name="connsiteY6" fmla="*/ 139885 h 2293366"/>
                  <a:gd name="connsiteX7" fmla="*/ 9041 w 1754795"/>
                  <a:gd name="connsiteY7" fmla="*/ 50425 h 229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4795" h="2293366">
                    <a:moveTo>
                      <a:pt x="24751" y="0"/>
                    </a:moveTo>
                    <a:lnTo>
                      <a:pt x="1754678" y="0"/>
                    </a:lnTo>
                    <a:lnTo>
                      <a:pt x="1754678" y="2170691"/>
                    </a:lnTo>
                    <a:cubicBezTo>
                      <a:pt x="1757771" y="2238096"/>
                      <a:pt x="1699504" y="2293366"/>
                      <a:pt x="1631960" y="2293366"/>
                    </a:cubicBezTo>
                    <a:lnTo>
                      <a:pt x="125811" y="2293366"/>
                    </a:lnTo>
                    <a:cubicBezTo>
                      <a:pt x="58267" y="2293366"/>
                      <a:pt x="0" y="2238096"/>
                      <a:pt x="0" y="2167567"/>
                    </a:cubicBezTo>
                    <a:lnTo>
                      <a:pt x="0" y="139885"/>
                    </a:lnTo>
                    <a:cubicBezTo>
                      <a:pt x="0" y="109202"/>
                      <a:pt x="3116" y="79286"/>
                      <a:pt x="9041" y="50425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1"/>
                </a:solidFill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459B0AC-C099-468B-8A84-934AA21120B1}"/>
                  </a:ext>
                </a:extLst>
              </p:cNvPr>
              <p:cNvSpPr/>
              <p:nvPr/>
            </p:nvSpPr>
            <p:spPr>
              <a:xfrm>
                <a:off x="7295497" y="1165780"/>
                <a:ext cx="2217420" cy="58333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EA0E55-27FC-4E3A-A1CE-82C0DF67948B}"/>
                  </a:ext>
                </a:extLst>
              </p:cNvPr>
              <p:cNvSpPr txBox="1"/>
              <p:nvPr/>
            </p:nvSpPr>
            <p:spPr>
              <a:xfrm>
                <a:off x="7389640" y="1192409"/>
                <a:ext cx="22799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Проекция сил в СК спутника</a:t>
                </a:r>
              </a:p>
            </p:txBody>
          </p: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BD9F405-736E-43C6-993E-12FC33AD8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6298" y="1825866"/>
              <a:ext cx="3627495" cy="121000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FBC833-6305-4097-9168-C87B30E67C31}"/>
              </a:ext>
            </a:extLst>
          </p:cNvPr>
          <p:cNvGrpSpPr/>
          <p:nvPr/>
        </p:nvGrpSpPr>
        <p:grpSpPr>
          <a:xfrm>
            <a:off x="191913" y="1200329"/>
            <a:ext cx="2903822" cy="2791541"/>
            <a:chOff x="77827" y="1311067"/>
            <a:chExt cx="2903822" cy="2791541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1C0CC9-FE38-4B4F-B41D-54FE479980AA}"/>
                </a:ext>
              </a:extLst>
            </p:cNvPr>
            <p:cNvSpPr/>
            <p:nvPr/>
          </p:nvSpPr>
          <p:spPr>
            <a:xfrm>
              <a:off x="77827" y="1593733"/>
              <a:ext cx="2590800" cy="2508875"/>
            </a:xfrm>
            <a:custGeom>
              <a:avLst/>
              <a:gdLst>
                <a:gd name="connsiteX0" fmla="*/ 24751 w 1754795"/>
                <a:gd name="connsiteY0" fmla="*/ 0 h 2293366"/>
                <a:gd name="connsiteX1" fmla="*/ 1754678 w 1754795"/>
                <a:gd name="connsiteY1" fmla="*/ 0 h 2293366"/>
                <a:gd name="connsiteX2" fmla="*/ 1754678 w 1754795"/>
                <a:gd name="connsiteY2" fmla="*/ 2170691 h 2293366"/>
                <a:gd name="connsiteX3" fmla="*/ 1631960 w 1754795"/>
                <a:gd name="connsiteY3" fmla="*/ 2293366 h 2293366"/>
                <a:gd name="connsiteX4" fmla="*/ 125811 w 1754795"/>
                <a:gd name="connsiteY4" fmla="*/ 2293366 h 2293366"/>
                <a:gd name="connsiteX5" fmla="*/ 0 w 1754795"/>
                <a:gd name="connsiteY5" fmla="*/ 2167567 h 2293366"/>
                <a:gd name="connsiteX6" fmla="*/ 0 w 1754795"/>
                <a:gd name="connsiteY6" fmla="*/ 139885 h 2293366"/>
                <a:gd name="connsiteX7" fmla="*/ 9041 w 1754795"/>
                <a:gd name="connsiteY7" fmla="*/ 50425 h 229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4795" h="2293366">
                  <a:moveTo>
                    <a:pt x="24751" y="0"/>
                  </a:moveTo>
                  <a:lnTo>
                    <a:pt x="1754678" y="0"/>
                  </a:lnTo>
                  <a:lnTo>
                    <a:pt x="1754678" y="2170691"/>
                  </a:lnTo>
                  <a:cubicBezTo>
                    <a:pt x="1757771" y="2238096"/>
                    <a:pt x="1699504" y="2293366"/>
                    <a:pt x="1631960" y="2293366"/>
                  </a:cubicBezTo>
                  <a:lnTo>
                    <a:pt x="125811" y="2293366"/>
                  </a:lnTo>
                  <a:cubicBezTo>
                    <a:pt x="58267" y="2293366"/>
                    <a:pt x="0" y="2238096"/>
                    <a:pt x="0" y="2167567"/>
                  </a:cubicBezTo>
                  <a:lnTo>
                    <a:pt x="0" y="139885"/>
                  </a:lnTo>
                  <a:cubicBezTo>
                    <a:pt x="0" y="109202"/>
                    <a:pt x="3116" y="79286"/>
                    <a:pt x="9041" y="50425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026014-BEEC-4B2E-AF19-AE06A6FE5B81}"/>
                </a:ext>
              </a:extLst>
            </p:cNvPr>
            <p:cNvGrpSpPr/>
            <p:nvPr/>
          </p:nvGrpSpPr>
          <p:grpSpPr>
            <a:xfrm>
              <a:off x="81740" y="1311067"/>
              <a:ext cx="2899909" cy="1636787"/>
              <a:chOff x="441522" y="1786609"/>
              <a:chExt cx="2899909" cy="163678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E8BA7B1-CFB7-4047-B643-0C99F1233786}"/>
                  </a:ext>
                </a:extLst>
              </p:cNvPr>
              <p:cNvGrpSpPr/>
              <p:nvPr/>
            </p:nvGrpSpPr>
            <p:grpSpPr>
              <a:xfrm>
                <a:off x="441522" y="1812100"/>
                <a:ext cx="2722302" cy="1611296"/>
                <a:chOff x="379039" y="1205057"/>
                <a:chExt cx="2722302" cy="1611296"/>
              </a:xfrm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A4D9344-969C-482A-9931-3372502FD206}"/>
                    </a:ext>
                  </a:extLst>
                </p:cNvPr>
                <p:cNvSpPr/>
                <p:nvPr/>
              </p:nvSpPr>
              <p:spPr>
                <a:xfrm>
                  <a:off x="379039" y="1462233"/>
                  <a:ext cx="2590800" cy="1354120"/>
                </a:xfrm>
                <a:custGeom>
                  <a:avLst/>
                  <a:gdLst>
                    <a:gd name="connsiteX0" fmla="*/ 24751 w 1754795"/>
                    <a:gd name="connsiteY0" fmla="*/ 0 h 2293366"/>
                    <a:gd name="connsiteX1" fmla="*/ 1754678 w 1754795"/>
                    <a:gd name="connsiteY1" fmla="*/ 0 h 2293366"/>
                    <a:gd name="connsiteX2" fmla="*/ 1754678 w 1754795"/>
                    <a:gd name="connsiteY2" fmla="*/ 2170691 h 2293366"/>
                    <a:gd name="connsiteX3" fmla="*/ 1631960 w 1754795"/>
                    <a:gd name="connsiteY3" fmla="*/ 2293366 h 2293366"/>
                    <a:gd name="connsiteX4" fmla="*/ 125811 w 1754795"/>
                    <a:gd name="connsiteY4" fmla="*/ 2293366 h 2293366"/>
                    <a:gd name="connsiteX5" fmla="*/ 0 w 1754795"/>
                    <a:gd name="connsiteY5" fmla="*/ 2167567 h 2293366"/>
                    <a:gd name="connsiteX6" fmla="*/ 0 w 1754795"/>
                    <a:gd name="connsiteY6" fmla="*/ 139885 h 2293366"/>
                    <a:gd name="connsiteX7" fmla="*/ 9041 w 1754795"/>
                    <a:gd name="connsiteY7" fmla="*/ 50425 h 2293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54795" h="2293366">
                      <a:moveTo>
                        <a:pt x="24751" y="0"/>
                      </a:moveTo>
                      <a:lnTo>
                        <a:pt x="1754678" y="0"/>
                      </a:lnTo>
                      <a:lnTo>
                        <a:pt x="1754678" y="2170691"/>
                      </a:lnTo>
                      <a:cubicBezTo>
                        <a:pt x="1757771" y="2238096"/>
                        <a:pt x="1699504" y="2293366"/>
                        <a:pt x="1631960" y="2293366"/>
                      </a:cubicBezTo>
                      <a:lnTo>
                        <a:pt x="125811" y="2293366"/>
                      </a:lnTo>
                      <a:cubicBezTo>
                        <a:pt x="58267" y="2293366"/>
                        <a:pt x="0" y="2238096"/>
                        <a:pt x="0" y="2167567"/>
                      </a:cubicBezTo>
                      <a:lnTo>
                        <a:pt x="0" y="139885"/>
                      </a:lnTo>
                      <a:cubicBezTo>
                        <a:pt x="0" y="109202"/>
                        <a:pt x="3116" y="79286"/>
                        <a:pt x="9041" y="50425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  <a:miter lim="400000"/>
                </a:ln>
              </p:spPr>
              <p:txBody>
                <a:bodyPr wrap="square" lIns="28575" tIns="28575" rIns="28575" bIns="28575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40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4418657E-8D19-4FF6-AA26-66CAF07C83CD}"/>
                    </a:ext>
                  </a:extLst>
                </p:cNvPr>
                <p:cNvSpPr/>
                <p:nvPr/>
              </p:nvSpPr>
              <p:spPr>
                <a:xfrm>
                  <a:off x="883921" y="1205057"/>
                  <a:ext cx="2217420" cy="583334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419DB9-EB3B-4833-AF73-A4EBC3488E3A}"/>
                  </a:ext>
                </a:extLst>
              </p:cNvPr>
              <p:cNvSpPr txBox="1"/>
              <p:nvPr/>
            </p:nvSpPr>
            <p:spPr>
              <a:xfrm>
                <a:off x="1061528" y="1786609"/>
                <a:ext cx="22799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Реактивный момент в карданном узле ОМС</a:t>
                </a: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A16992-9482-47BB-8D3B-AEDA28C1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41" y="2032070"/>
              <a:ext cx="2485391" cy="7073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6844FF9-8906-4CE0-A13D-AEE5EA5A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41" y="2966004"/>
              <a:ext cx="1248629" cy="51983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8618BE0-8F00-49DC-AF37-15C812A5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641" y="3500652"/>
              <a:ext cx="1387797" cy="56113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95DF28D5-FADE-49AA-A5E0-AEB91FA8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052" y="2183152"/>
            <a:ext cx="4468176" cy="853122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B947DC5-E655-40D1-9AB8-1DEEB9EDA732}"/>
              </a:ext>
            </a:extLst>
          </p:cNvPr>
          <p:cNvSpPr/>
          <p:nvPr/>
        </p:nvSpPr>
        <p:spPr>
          <a:xfrm>
            <a:off x="7640649" y="1608085"/>
            <a:ext cx="4460579" cy="1766408"/>
          </a:xfrm>
          <a:custGeom>
            <a:avLst/>
            <a:gdLst>
              <a:gd name="connsiteX0" fmla="*/ 24751 w 1754795"/>
              <a:gd name="connsiteY0" fmla="*/ 0 h 2293366"/>
              <a:gd name="connsiteX1" fmla="*/ 1754678 w 1754795"/>
              <a:gd name="connsiteY1" fmla="*/ 0 h 2293366"/>
              <a:gd name="connsiteX2" fmla="*/ 1754678 w 1754795"/>
              <a:gd name="connsiteY2" fmla="*/ 2170691 h 2293366"/>
              <a:gd name="connsiteX3" fmla="*/ 1631960 w 1754795"/>
              <a:gd name="connsiteY3" fmla="*/ 2293366 h 2293366"/>
              <a:gd name="connsiteX4" fmla="*/ 125811 w 1754795"/>
              <a:gd name="connsiteY4" fmla="*/ 2293366 h 2293366"/>
              <a:gd name="connsiteX5" fmla="*/ 0 w 1754795"/>
              <a:gd name="connsiteY5" fmla="*/ 2167567 h 2293366"/>
              <a:gd name="connsiteX6" fmla="*/ 0 w 1754795"/>
              <a:gd name="connsiteY6" fmla="*/ 139885 h 2293366"/>
              <a:gd name="connsiteX7" fmla="*/ 9041 w 1754795"/>
              <a:gd name="connsiteY7" fmla="*/ 50425 h 229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795" h="2293366">
                <a:moveTo>
                  <a:pt x="24751" y="0"/>
                </a:moveTo>
                <a:lnTo>
                  <a:pt x="1754678" y="0"/>
                </a:lnTo>
                <a:lnTo>
                  <a:pt x="1754678" y="2170691"/>
                </a:lnTo>
                <a:cubicBezTo>
                  <a:pt x="1757771" y="2238096"/>
                  <a:pt x="1699504" y="2293366"/>
                  <a:pt x="1631960" y="2293366"/>
                </a:cubicBezTo>
                <a:lnTo>
                  <a:pt x="125811" y="2293366"/>
                </a:lnTo>
                <a:cubicBezTo>
                  <a:pt x="58267" y="2293366"/>
                  <a:pt x="0" y="2238096"/>
                  <a:pt x="0" y="2167567"/>
                </a:cubicBezTo>
                <a:lnTo>
                  <a:pt x="0" y="139885"/>
                </a:lnTo>
                <a:cubicBezTo>
                  <a:pt x="0" y="109202"/>
                  <a:pt x="3116" y="79286"/>
                  <a:pt x="9041" y="50425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2FCCDA7-3251-40DC-A1D7-6A971454713F}"/>
              </a:ext>
            </a:extLst>
          </p:cNvPr>
          <p:cNvSpPr/>
          <p:nvPr/>
        </p:nvSpPr>
        <p:spPr>
          <a:xfrm>
            <a:off x="9941554" y="1376505"/>
            <a:ext cx="2217420" cy="5833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0BB3210-0A53-41CD-B8B1-D2BA061F2904}"/>
              </a:ext>
            </a:extLst>
          </p:cNvPr>
          <p:cNvSpPr txBox="1"/>
          <p:nvPr/>
        </p:nvSpPr>
        <p:spPr>
          <a:xfrm>
            <a:off x="9910312" y="1371972"/>
            <a:ext cx="227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Моменты относительно центра масс спутника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3C5201D-023C-4B73-ACB5-6A52E9DEC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44" y="4489357"/>
            <a:ext cx="11612880" cy="1072450"/>
          </a:xfrm>
          <a:prstGeom prst="rect">
            <a:avLst/>
          </a:pr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2A8BB7F-73B4-4B20-B556-D1D5C0C2D395}"/>
              </a:ext>
            </a:extLst>
          </p:cNvPr>
          <p:cNvSpPr/>
          <p:nvPr/>
        </p:nvSpPr>
        <p:spPr>
          <a:xfrm>
            <a:off x="113690" y="4110811"/>
            <a:ext cx="11730388" cy="1766408"/>
          </a:xfrm>
          <a:custGeom>
            <a:avLst/>
            <a:gdLst>
              <a:gd name="connsiteX0" fmla="*/ 24751 w 1754795"/>
              <a:gd name="connsiteY0" fmla="*/ 0 h 2293366"/>
              <a:gd name="connsiteX1" fmla="*/ 1754678 w 1754795"/>
              <a:gd name="connsiteY1" fmla="*/ 0 h 2293366"/>
              <a:gd name="connsiteX2" fmla="*/ 1754678 w 1754795"/>
              <a:gd name="connsiteY2" fmla="*/ 2170691 h 2293366"/>
              <a:gd name="connsiteX3" fmla="*/ 1631960 w 1754795"/>
              <a:gd name="connsiteY3" fmla="*/ 2293366 h 2293366"/>
              <a:gd name="connsiteX4" fmla="*/ 125811 w 1754795"/>
              <a:gd name="connsiteY4" fmla="*/ 2293366 h 2293366"/>
              <a:gd name="connsiteX5" fmla="*/ 0 w 1754795"/>
              <a:gd name="connsiteY5" fmla="*/ 2167567 h 2293366"/>
              <a:gd name="connsiteX6" fmla="*/ 0 w 1754795"/>
              <a:gd name="connsiteY6" fmla="*/ 139885 h 2293366"/>
              <a:gd name="connsiteX7" fmla="*/ 9041 w 1754795"/>
              <a:gd name="connsiteY7" fmla="*/ 50425 h 229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795" h="2293366">
                <a:moveTo>
                  <a:pt x="24751" y="0"/>
                </a:moveTo>
                <a:lnTo>
                  <a:pt x="1754678" y="0"/>
                </a:lnTo>
                <a:lnTo>
                  <a:pt x="1754678" y="2170691"/>
                </a:lnTo>
                <a:cubicBezTo>
                  <a:pt x="1757771" y="2238096"/>
                  <a:pt x="1699504" y="2293366"/>
                  <a:pt x="1631960" y="2293366"/>
                </a:cubicBezTo>
                <a:lnTo>
                  <a:pt x="125811" y="2293366"/>
                </a:lnTo>
                <a:cubicBezTo>
                  <a:pt x="58267" y="2293366"/>
                  <a:pt x="0" y="2238096"/>
                  <a:pt x="0" y="2167567"/>
                </a:cubicBezTo>
                <a:lnTo>
                  <a:pt x="0" y="139885"/>
                </a:lnTo>
                <a:cubicBezTo>
                  <a:pt x="0" y="109202"/>
                  <a:pt x="3116" y="79286"/>
                  <a:pt x="9041" y="50425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C064EA0-98CF-4B06-B032-E242A130C900}"/>
              </a:ext>
            </a:extLst>
          </p:cNvPr>
          <p:cNvSpPr/>
          <p:nvPr/>
        </p:nvSpPr>
        <p:spPr>
          <a:xfrm>
            <a:off x="8310378" y="3786378"/>
            <a:ext cx="3848596" cy="5833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3C6B98-A80E-44DA-A11F-76DA49E08211}"/>
              </a:ext>
            </a:extLst>
          </p:cNvPr>
          <p:cNvSpPr txBox="1"/>
          <p:nvPr/>
        </p:nvSpPr>
        <p:spPr>
          <a:xfrm>
            <a:off x="8436610" y="3832209"/>
            <a:ext cx="296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Итоговое выражения момента на корпус КА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1347FD59-41FC-41D6-87B6-32E1E4879F33}"/>
              </a:ext>
            </a:extLst>
          </p:cNvPr>
          <p:cNvSpPr/>
          <p:nvPr/>
        </p:nvSpPr>
        <p:spPr>
          <a:xfrm>
            <a:off x="2828373" y="2491289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95B2258-93C5-4ED7-A0C0-732AEE55D2A2}"/>
              </a:ext>
            </a:extLst>
          </p:cNvPr>
          <p:cNvSpPr/>
          <p:nvPr/>
        </p:nvSpPr>
        <p:spPr>
          <a:xfrm>
            <a:off x="7221020" y="2481396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B705E17-8B2E-440D-9E04-B368C4C7BA1F}"/>
              </a:ext>
            </a:extLst>
          </p:cNvPr>
          <p:cNvSpPr/>
          <p:nvPr/>
        </p:nvSpPr>
        <p:spPr>
          <a:xfrm rot="2908160">
            <a:off x="6058957" y="3586440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EAD9DBC0-E91E-40DA-97C6-F1BBDC147AE9}"/>
              </a:ext>
            </a:extLst>
          </p:cNvPr>
          <p:cNvSpPr/>
          <p:nvPr/>
        </p:nvSpPr>
        <p:spPr>
          <a:xfrm rot="7499092">
            <a:off x="7652354" y="3577067"/>
            <a:ext cx="361883" cy="18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Rectangle 87">
            <a:extLst>
              <a:ext uri="{FF2B5EF4-FFF2-40B4-BE49-F238E27FC236}">
                <a16:creationId xmlns:a16="http://schemas.microsoft.com/office/drawing/2014/main" id="{76AB5859-7B6E-44E7-A907-45EC050E2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</p:spTree>
    <p:extLst>
      <p:ext uri="{BB962C8B-B14F-4D97-AF65-F5344CB8AC3E}">
        <p14:creationId xmlns:p14="http://schemas.microsoft.com/office/powerpoint/2010/main" val="150896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11</a:t>
            </a:fld>
            <a:endParaRPr lang="en-US"/>
          </a:p>
        </p:txBody>
      </p:sp>
      <p:sp>
        <p:nvSpPr>
          <p:cNvPr id="83" name="Rectangle 87">
            <a:extLst>
              <a:ext uri="{FF2B5EF4-FFF2-40B4-BE49-F238E27FC236}">
                <a16:creationId xmlns:a16="http://schemas.microsoft.com/office/drawing/2014/main" id="{76AB5859-7B6E-44E7-A907-45EC050E2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1BC2B1-34FA-41C5-9110-C87A0C6C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97" y="837999"/>
            <a:ext cx="3838575" cy="4924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769ADF-A1C9-4155-92F3-27A67EB3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72" y="837999"/>
            <a:ext cx="3962400" cy="3467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C28E3-F8AC-43D7-9E14-EBA275DD5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530" y="790104"/>
            <a:ext cx="38195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3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EB10-AFAD-4924-8D83-9126555F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7BDC1-13B5-43EC-8854-96734669C31D}"/>
              </a:ext>
            </a:extLst>
          </p:cNvPr>
          <p:cNvSpPr txBox="1"/>
          <p:nvPr/>
        </p:nvSpPr>
        <p:spPr>
          <a:xfrm>
            <a:off x="5425923" y="4845631"/>
            <a:ext cx="66787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S-кривая обеспечивает плавное изменение ускорения - отсутствие резких скачков моментов.</a:t>
            </a:r>
          </a:p>
          <a:p>
            <a:r>
              <a:rPr lang="ru-RU" dirty="0"/>
              <a:t>Минимизация возбуждения собственных колебаний КА.</a:t>
            </a:r>
          </a:p>
          <a:p>
            <a:r>
              <a:rPr lang="ru-RU" dirty="0"/>
              <a:t>Снижение резонансных эффектов, основная энергоёмкость спектра сосредоточена вблизи нуля герц.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AF83C-610B-4FF3-A5F4-EC1B9EAAE35A}"/>
              </a:ext>
            </a:extLst>
          </p:cNvPr>
          <p:cNvSpPr txBox="1"/>
          <p:nvPr/>
        </p:nvSpPr>
        <p:spPr>
          <a:xfrm>
            <a:off x="3499908" y="0"/>
            <a:ext cx="400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управления двигателем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A7455-9C66-4199-82C2-A9A96A219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4" y="1393561"/>
            <a:ext cx="4431024" cy="287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7D963-8E50-4F3C-A6DA-AAB2F8E8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2" y="908374"/>
            <a:ext cx="5325533" cy="42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4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5848B-CB5E-4492-9664-7386CE1D1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64" y="926901"/>
            <a:ext cx="5715000" cy="152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Критерии оптимальности:</a:t>
            </a:r>
          </a:p>
          <a:p>
            <a:r>
              <a:rPr lang="ru-RU" sz="2000" dirty="0"/>
              <a:t>Минимальный рывок (производная ускорения)</a:t>
            </a:r>
          </a:p>
          <a:p>
            <a:r>
              <a:rPr lang="ru-RU" sz="2000" dirty="0"/>
              <a:t>Минимальное пиковое ускорение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714F9-F0A5-4866-9E3B-CF9F8A42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EC5DB-CC30-477D-8A42-67FCDB84374F}"/>
              </a:ext>
            </a:extLst>
          </p:cNvPr>
          <p:cNvSpPr txBox="1"/>
          <p:nvPr/>
        </p:nvSpPr>
        <p:spPr>
          <a:xfrm>
            <a:off x="3499908" y="0"/>
            <a:ext cx="400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управления двигателем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207F5B-DB02-4498-B9F0-D381D292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" y="511200"/>
            <a:ext cx="5444067" cy="27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F73C1-9EE0-4EE9-9993-AA229C0F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46" y="2085517"/>
            <a:ext cx="2657475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2CB23-4651-497E-80D1-D718BC90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264" y="3429000"/>
            <a:ext cx="314325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4583C-08AD-40E7-9B86-9E714A94C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478" y="4680983"/>
            <a:ext cx="5004859" cy="1735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9F978F-C670-4138-A6C5-5935D9E45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909" y="5007174"/>
            <a:ext cx="26860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0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109278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3. Разработка и создание стенда измерения некомпенсированного остаточного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174890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0" y="939963"/>
            <a:ext cx="3023700" cy="2627690"/>
          </a:xfrm>
          <a:prstGeom prst="rect">
            <a:avLst/>
          </a:prstGeom>
        </p:spPr>
      </p:pic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1285710188"/>
              </p:ext>
            </p:extLst>
          </p:nvPr>
        </p:nvGraphicFramePr>
        <p:xfrm>
          <a:off x="276398" y="3877193"/>
          <a:ext cx="49815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019886" y="587486"/>
                <a:ext cx="8013732" cy="3242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Узел подвеса стенда представляет собой колебательное звено первого порядка</a:t>
                </a:r>
              </a:p>
              <a:p>
                <a:endParaRPr lang="ru-RU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=0,52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рад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</m:t>
                          </m:r>
                        </m:den>
                      </m:f>
                    </m:oMath>
                  </m:oMathPara>
                </a14:m>
                <a:br>
                  <a:rPr lang="ru-RU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ru-RU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ru-RU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=1,57</m:t>
                    </m:r>
                    <m:f>
                      <m:fPr>
                        <m:ctrlP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ru-RU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система работает как интегратор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>
                  <a:latin typeface="+mj-lt"/>
                </a:endParaRPr>
              </a:p>
              <a:p>
                <a:r>
                  <a:rPr lang="ru-RU" dirty="0">
                    <a:latin typeface="+mj-lt"/>
                  </a:rPr>
                  <a:t>		</a:t>
                </a:r>
              </a:p>
              <a:p>
                <a:endParaRPr lang="ru-RU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86" y="587486"/>
                <a:ext cx="8013732" cy="3242683"/>
              </a:xfrm>
              <a:prstGeom prst="rect">
                <a:avLst/>
              </a:prstGeom>
              <a:blipFill>
                <a:blip r:embed="rId4"/>
                <a:stretch>
                  <a:fillRect l="-608" t="-940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87">
            <a:extLst>
              <a:ext uri="{FF2B5EF4-FFF2-40B4-BE49-F238E27FC236}">
                <a16:creationId xmlns:a16="http://schemas.microsoft.com/office/drawing/2014/main" id="{3BCC9EF3-35C2-4B6E-817B-A074E71B8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Моделирование работы стенда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846D-4603-4FEC-A95F-D9DF6602F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3276138"/>
            <a:ext cx="4533900" cy="30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4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86BAC-E66A-4B0F-B193-B1CBD9DBD6D7}"/>
              </a:ext>
            </a:extLst>
          </p:cNvPr>
          <p:cNvSpPr txBox="1"/>
          <p:nvPr/>
        </p:nvSpPr>
        <p:spPr>
          <a:xfrm>
            <a:off x="3670617" y="1262168"/>
            <a:ext cx="8521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Оптическая система помещается в узел подвеса устройства измерения. При выполнении поворота блока зеркал оптической системы, возникает некомпенсированный момент на основание подвеса. Вследствие чего вся </a:t>
            </a:r>
          </a:p>
          <a:p>
            <a:pPr algn="just"/>
            <a:r>
              <a:rPr lang="ru-RU" dirty="0"/>
              <a:t>рама подвеса совершает колебания. Скорость этих колебаний регистрирует волоконно-оптический гироскоп. </a:t>
            </a:r>
          </a:p>
          <a:p>
            <a:pPr algn="just"/>
            <a:r>
              <a:rPr lang="ru-RU" dirty="0"/>
              <a:t>По измерениям гироскопа находим некомпенсированный момент.</a:t>
            </a:r>
          </a:p>
          <a:p>
            <a:pPr algn="just"/>
            <a:endParaRPr lang="ru-RU" dirty="0"/>
          </a:p>
          <a:p>
            <a:pPr algn="just"/>
            <a:endParaRPr lang="en-US" b="0" dirty="0">
              <a:latin typeface="+mj-lt"/>
              <a:ea typeface="Cambria Math" panose="02040503050406030204" pitchFamily="18" charset="0"/>
            </a:endParaRPr>
          </a:p>
          <a:p>
            <a:pPr algn="just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9EEE5-7783-4A92-B75B-A3CE9186E323}"/>
              </a:ext>
            </a:extLst>
          </p:cNvPr>
          <p:cNvSpPr txBox="1"/>
          <p:nvPr/>
        </p:nvSpPr>
        <p:spPr>
          <a:xfrm>
            <a:off x="4586042" y="4287380"/>
            <a:ext cx="804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𝐽</a:t>
            </a:r>
            <a:r>
              <a:rPr lang="ru-RU" dirty="0"/>
              <a:t>− Момент инерции стенда с оптической системой, </a:t>
            </a:r>
            <a:r>
              <a:rPr lang="ru-RU" dirty="0" err="1"/>
              <a:t>кг∙м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C8C98-8DAA-4D97-98D6-4D3EE4136097}"/>
              </a:ext>
            </a:extLst>
          </p:cNvPr>
          <p:cNvSpPr txBox="1"/>
          <p:nvPr/>
        </p:nvSpPr>
        <p:spPr>
          <a:xfrm>
            <a:off x="4444366" y="3898698"/>
            <a:ext cx="788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∆𝑡−</a:t>
            </a:r>
            <a:r>
              <a:rPr lang="ru-RU" dirty="0"/>
              <a:t>период между фиксируемыми соседними значениями угловой скорости, 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A47FC-02A1-454A-9190-857AC33818FB}"/>
              </a:ext>
            </a:extLst>
          </p:cNvPr>
          <p:cNvSpPr txBox="1"/>
          <p:nvPr/>
        </p:nvSpPr>
        <p:spPr>
          <a:xfrm>
            <a:off x="403641" y="5395554"/>
            <a:ext cx="11384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Ускорение колебаний рамы при перенацеливании сравнивается с ускорением колебаний, </a:t>
            </a:r>
            <a:r>
              <a:rPr lang="ru-RU" dirty="0" err="1"/>
              <a:t>вызыванным</a:t>
            </a:r>
            <a:r>
              <a:rPr lang="ru-RU" dirty="0"/>
              <a:t> тестовым моментом, ускорение и момент инерции которого точно определены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03253-6F07-4C8F-B294-F0B77A43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22" y="3204062"/>
            <a:ext cx="1821078" cy="609700"/>
          </a:xfrm>
          <a:prstGeom prst="rect">
            <a:avLst/>
          </a:prstGeom>
        </p:spPr>
      </p:pic>
      <p:sp>
        <p:nvSpPr>
          <p:cNvPr id="15" name="Rectangle 87">
            <a:extLst>
              <a:ext uri="{FF2B5EF4-FFF2-40B4-BE49-F238E27FC236}">
                <a16:creationId xmlns:a16="http://schemas.microsoft.com/office/drawing/2014/main" id="{8A8FBEDD-8AF9-433D-BCE6-3F489CA5C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Стенд измерения остаточного некомпенсированного момента</a:t>
            </a:r>
          </a:p>
        </p:txBody>
      </p:sp>
      <p:pic>
        <p:nvPicPr>
          <p:cNvPr id="10" name="Рисунок 8">
            <a:extLst>
              <a:ext uri="{FF2B5EF4-FFF2-40B4-BE49-F238E27FC236}">
                <a16:creationId xmlns:a16="http://schemas.microsoft.com/office/drawing/2014/main" id="{317A0F7C-2B05-4828-B957-805327134897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977" y="495383"/>
            <a:ext cx="3371640" cy="4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680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87">
            <a:extLst>
              <a:ext uri="{FF2B5EF4-FFF2-40B4-BE49-F238E27FC236}">
                <a16:creationId xmlns:a16="http://schemas.microsoft.com/office/drawing/2014/main" id="{738E5AF2-707B-45BC-99D8-382FABE39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Стенд измерения остаточного некомпенсированного момента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B0DFF-54DE-4FA0-BB8D-2DC375C4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" y="469231"/>
            <a:ext cx="4439653" cy="5919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1A750-83B6-477F-86FB-B3CC65B8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03" y="541420"/>
            <a:ext cx="4347412" cy="3260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F71A01-F04E-4B99-AB00-E2D50AE01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686" y="3801979"/>
            <a:ext cx="2166625" cy="28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2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18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4917485" y="684037"/>
            <a:ext cx="697064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Стороны маховика измеряются с помощью штангенциркуля ШЦЦ-</a:t>
            </a:r>
            <a:r>
              <a:rPr lang="en-US" sz="2400" dirty="0"/>
              <a:t>I-125-0,01 </a:t>
            </a:r>
            <a:r>
              <a:rPr lang="ru-RU" sz="2400" dirty="0"/>
              <a:t>с погрешностью 0,03 мм.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Масса маховика измеряется на весах </a:t>
            </a:r>
            <a:r>
              <a:rPr lang="en-US" sz="2400" dirty="0"/>
              <a:t>EK-12Ki </a:t>
            </a:r>
            <a:r>
              <a:rPr lang="ru-RU" sz="2400" dirty="0"/>
              <a:t>с пределом допускаемой погрешности </a:t>
            </a:r>
            <a:r>
              <a:rPr lang="en-US" sz="2400" dirty="0"/>
              <a:t>±3</a:t>
            </a:r>
            <a:r>
              <a:rPr lang="ru-RU" sz="2400" dirty="0"/>
              <a:t> г.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Рассчитывается плотность материала </a:t>
            </a:r>
            <a:br>
              <a:rPr lang="ru-RU" sz="2400" dirty="0"/>
            </a:b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Рассчитывается масса составных частей</a:t>
            </a:r>
            <a:br>
              <a:rPr lang="ru-RU" sz="2400" dirty="0"/>
            </a:b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Определяется момент инерции составных частей</a:t>
            </a:r>
            <a:br>
              <a:rPr lang="ru-RU" sz="2400" dirty="0"/>
            </a:b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Определяется суммарный момент инерции</a:t>
            </a:r>
          </a:p>
          <a:p>
            <a:pPr algn="just"/>
            <a:endParaRPr lang="ru-RU" sz="2400" dirty="0"/>
          </a:p>
          <a:p>
            <a:pPr algn="just"/>
            <a:br>
              <a:rPr lang="ru-RU" sz="2400" dirty="0"/>
            </a:br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F5ABB4-1D1D-46C1-8552-B8C8964CF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838257"/>
            <a:ext cx="4702333" cy="3170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5CE986-D61E-44F6-99D5-3DA81B507ACD}"/>
              </a:ext>
            </a:extLst>
          </p:cNvPr>
          <p:cNvSpPr txBox="1"/>
          <p:nvPr/>
        </p:nvSpPr>
        <p:spPr>
          <a:xfrm>
            <a:off x="97523" y="4438552"/>
            <a:ext cx="5677524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</a:rPr>
              <a:t>Погрешность определяется по формуле:</a:t>
            </a:r>
          </a:p>
        </p:txBody>
      </p:sp>
      <p:sp>
        <p:nvSpPr>
          <p:cNvPr id="10" name="Rectangle 87">
            <a:extLst>
              <a:ext uri="{FF2B5EF4-FFF2-40B4-BE49-F238E27FC236}">
                <a16:creationId xmlns:a16="http://schemas.microsoft.com/office/drawing/2014/main" id="{2E7D84BE-00FF-40D5-82DC-40D3AA1B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Измерение момента инерции маховика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EB458-7859-488B-8961-77BABA0E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" y="4964502"/>
            <a:ext cx="4819962" cy="720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9DEBA-7E0B-4B07-8C4D-ED38799F6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419" y="2925748"/>
            <a:ext cx="1361409" cy="628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D93ED-BBB9-41B5-B490-0371237C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169" y="4007458"/>
            <a:ext cx="2225581" cy="460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9ADF5-6E36-49FD-B06B-CD9150FB6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424" y="4724613"/>
            <a:ext cx="1633070" cy="4988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B9BDF7-658C-4811-99C8-EB27949CA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272" y="5559602"/>
            <a:ext cx="4333332" cy="3513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F7B7C-69D1-40B2-B757-C2480D12C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35" y="5611136"/>
            <a:ext cx="5271043" cy="497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7E0F49-A635-4A48-9A4E-7DC774BE0A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487" y="6106691"/>
            <a:ext cx="595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4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19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4633546" y="684037"/>
            <a:ext cx="725458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Маховик устанавливается на бе</a:t>
            </a:r>
            <a:r>
              <a:rPr lang="en-US" sz="2400" dirty="0"/>
              <a:t>c</a:t>
            </a:r>
            <a:r>
              <a:rPr lang="ru-RU" sz="2400" dirty="0"/>
              <a:t>коллекторный двигатель ДБМ-40.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Двигатель ускоряется по трапециевидному закону.</a:t>
            </a:r>
            <a:br>
              <a:rPr lang="ru-RU" sz="2400" dirty="0"/>
            </a:br>
            <a:r>
              <a:rPr lang="ru-RU" sz="2400" dirty="0"/>
              <a:t>Скорость двигателя измеряется по датчику угла ЛИР-ДА190К (№ ФИФ ОЕИ 80050-20).</a:t>
            </a:r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ru-RU" sz="2400" dirty="0"/>
              <a:t>Погрешность измерения ускорения определяется многократными измерениями</a:t>
            </a:r>
          </a:p>
          <a:p>
            <a:pPr algn="just"/>
            <a:endParaRPr lang="ru-RU" sz="2400" dirty="0"/>
          </a:p>
          <a:p>
            <a:pPr algn="just"/>
            <a:endParaRPr lang="en-US" sz="2400" dirty="0"/>
          </a:p>
          <a:p>
            <a:pPr algn="just"/>
            <a:r>
              <a:rPr lang="ru-RU" sz="2400" dirty="0"/>
              <a:t>Итоговая погрешность</a:t>
            </a:r>
            <a:r>
              <a:rPr lang="en-US" sz="2400" dirty="0"/>
              <a:t> </a:t>
            </a:r>
            <a:r>
              <a:rPr lang="ru-RU" sz="2400" dirty="0"/>
              <a:t>измерения тестового момента:</a:t>
            </a:r>
            <a:br>
              <a:rPr lang="ru-RU" sz="2400" dirty="0"/>
            </a:br>
            <a:endParaRPr lang="ru-RU" sz="2400" dirty="0"/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4B9C9-B2E1-4EB5-8F51-67472801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" y="684037"/>
            <a:ext cx="4299914" cy="3469167"/>
          </a:xfrm>
          <a:prstGeom prst="rect">
            <a:avLst/>
          </a:prstGeom>
        </p:spPr>
      </p:pic>
      <p:sp>
        <p:nvSpPr>
          <p:cNvPr id="14" name="Rectangle 87">
            <a:extLst>
              <a:ext uri="{FF2B5EF4-FFF2-40B4-BE49-F238E27FC236}">
                <a16:creationId xmlns:a16="http://schemas.microsoft.com/office/drawing/2014/main" id="{B125D4DA-F9B1-416F-AB89-A5B9CA4F6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Измерение ускорения маховика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D1F0A-2679-4649-915F-4D9D1445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4003039"/>
            <a:ext cx="2914650" cy="77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0C2CC-5704-4A86-B22A-24B7B553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901" y="5100696"/>
            <a:ext cx="6204899" cy="435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9E5B3-BE26-4D45-9B9B-81C73AA40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87" y="5924031"/>
            <a:ext cx="3795713" cy="438285"/>
          </a:xfrm>
          <a:prstGeom prst="rect">
            <a:avLst/>
          </a:prstGeom>
        </p:spPr>
      </p:pic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5E5BC393-BDD8-4652-A2B3-ED859B29E11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" y="4003039"/>
            <a:ext cx="4299914" cy="2854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67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54E4E-D314-4493-952D-86FE0172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134C49-3B45-4426-B76E-A78F1044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3" y="3359345"/>
            <a:ext cx="388620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851917-323C-48B1-94F8-9385B3A5F608}"/>
              </a:ext>
            </a:extLst>
          </p:cNvPr>
          <p:cNvGrpSpPr/>
          <p:nvPr/>
        </p:nvGrpSpPr>
        <p:grpSpPr>
          <a:xfrm>
            <a:off x="165268" y="1208016"/>
            <a:ext cx="3886200" cy="1377958"/>
            <a:chOff x="237563" y="1936595"/>
            <a:chExt cx="3796555" cy="13779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A12B71-7F7E-4093-BAF3-6348C6C83AC6}"/>
                </a:ext>
              </a:extLst>
            </p:cNvPr>
            <p:cNvSpPr txBox="1"/>
            <p:nvPr/>
          </p:nvSpPr>
          <p:spPr>
            <a:xfrm>
              <a:off x="237564" y="1936596"/>
              <a:ext cx="3303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Рост требований к пространственному разрешению и чувствительности у объективов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EB3930-F9F9-460C-84B8-D913160C87DC}"/>
                </a:ext>
              </a:extLst>
            </p:cNvPr>
            <p:cNvSpPr/>
            <p:nvPr/>
          </p:nvSpPr>
          <p:spPr>
            <a:xfrm>
              <a:off x="237563" y="1936595"/>
              <a:ext cx="3796555" cy="13779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12250-82C1-4657-9DF1-4FAF303D529B}"/>
              </a:ext>
            </a:extLst>
          </p:cNvPr>
          <p:cNvGrpSpPr/>
          <p:nvPr/>
        </p:nvGrpSpPr>
        <p:grpSpPr>
          <a:xfrm>
            <a:off x="4356847" y="1208016"/>
            <a:ext cx="4307663" cy="1373383"/>
            <a:chOff x="4724400" y="1897067"/>
            <a:chExt cx="4809565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5BE65A-20B7-45D2-8CD3-D8EF3CB2DC65}"/>
                </a:ext>
              </a:extLst>
            </p:cNvPr>
            <p:cNvSpPr txBox="1"/>
            <p:nvPr/>
          </p:nvSpPr>
          <p:spPr>
            <a:xfrm>
              <a:off x="4812467" y="2086042"/>
              <a:ext cx="4719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Увеличение геометрических размеров оптических систем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95CAD3-818F-4987-BF93-E0255D620ABC}"/>
                </a:ext>
              </a:extLst>
            </p:cNvPr>
            <p:cNvSpPr/>
            <p:nvPr/>
          </p:nvSpPr>
          <p:spPr>
            <a:xfrm>
              <a:off x="4724400" y="1897067"/>
              <a:ext cx="4809565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21E86A-DECD-4EDD-A133-9ABC775F5AE2}"/>
              </a:ext>
            </a:extLst>
          </p:cNvPr>
          <p:cNvSpPr txBox="1"/>
          <p:nvPr/>
        </p:nvSpPr>
        <p:spPr>
          <a:xfrm>
            <a:off x="9081826" y="185186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метода измерения реактивного момента ОМС.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913EC-396C-465E-9870-61562F1DDF97}"/>
              </a:ext>
            </a:extLst>
          </p:cNvPr>
          <p:cNvSpPr txBox="1"/>
          <p:nvPr/>
        </p:nvSpPr>
        <p:spPr>
          <a:xfrm>
            <a:off x="9081826" y="351638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Оптимизация методов компенсации на основе измерений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1A5EE-F7BC-4CF0-9410-38D1B80940E7}"/>
              </a:ext>
            </a:extLst>
          </p:cNvPr>
          <p:cNvSpPr txBox="1"/>
          <p:nvPr/>
        </p:nvSpPr>
        <p:spPr>
          <a:xfrm>
            <a:off x="9202850" y="1389067"/>
            <a:ext cx="215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Решение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35E480-D2C2-4528-869D-5C64D1AC0538}"/>
              </a:ext>
            </a:extLst>
          </p:cNvPr>
          <p:cNvSpPr/>
          <p:nvPr/>
        </p:nvSpPr>
        <p:spPr>
          <a:xfrm>
            <a:off x="8902531" y="1240312"/>
            <a:ext cx="2922495" cy="34459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9566E3-88EE-4F93-BF55-C3EA61A75130}"/>
              </a:ext>
            </a:extLst>
          </p:cNvPr>
          <p:cNvSpPr/>
          <p:nvPr/>
        </p:nvSpPr>
        <p:spPr>
          <a:xfrm>
            <a:off x="8971211" y="1907154"/>
            <a:ext cx="2743199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AB0C2-6EAF-4333-92BD-156ED789D41C}"/>
              </a:ext>
            </a:extLst>
          </p:cNvPr>
          <p:cNvSpPr/>
          <p:nvPr/>
        </p:nvSpPr>
        <p:spPr>
          <a:xfrm>
            <a:off x="9002590" y="3537939"/>
            <a:ext cx="2743199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53A19-EAC8-40EA-966E-E01D8CF49A0D}"/>
              </a:ext>
            </a:extLst>
          </p:cNvPr>
          <p:cNvGrpSpPr/>
          <p:nvPr/>
        </p:nvGrpSpPr>
        <p:grpSpPr>
          <a:xfrm>
            <a:off x="4369624" y="3068523"/>
            <a:ext cx="4307285" cy="1113852"/>
            <a:chOff x="4467967" y="2905730"/>
            <a:chExt cx="4307285" cy="11138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2E86A7-A7A8-40FE-B955-840DAC2BE6FD}"/>
                </a:ext>
              </a:extLst>
            </p:cNvPr>
            <p:cNvSpPr txBox="1"/>
            <p:nvPr/>
          </p:nvSpPr>
          <p:spPr>
            <a:xfrm>
              <a:off x="4559601" y="3000991"/>
              <a:ext cx="42156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Система стабилизации КА не обеспечивает требуемого уровня подавления возмущающего воздействия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EFF24-8F6D-4DD2-BFEC-B0FF5514A58B}"/>
                </a:ext>
              </a:extLst>
            </p:cNvPr>
            <p:cNvSpPr/>
            <p:nvPr/>
          </p:nvSpPr>
          <p:spPr>
            <a:xfrm>
              <a:off x="4467967" y="2905730"/>
              <a:ext cx="4294886" cy="11138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18FEC8-BABE-4427-AF91-7BEB7D8597F1}"/>
              </a:ext>
            </a:extLst>
          </p:cNvPr>
          <p:cNvGrpSpPr/>
          <p:nvPr/>
        </p:nvGrpSpPr>
        <p:grpSpPr>
          <a:xfrm>
            <a:off x="4369624" y="4606030"/>
            <a:ext cx="4342929" cy="685570"/>
            <a:chOff x="4444721" y="3919137"/>
            <a:chExt cx="4342929" cy="6855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154116-4A36-4EAF-A493-20DEB75DF307}"/>
                </a:ext>
              </a:extLst>
            </p:cNvPr>
            <p:cNvSpPr txBox="1"/>
            <p:nvPr/>
          </p:nvSpPr>
          <p:spPr>
            <a:xfrm>
              <a:off x="4571999" y="3958376"/>
              <a:ext cx="42156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Возникают остаточные угловые колебания КА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3E107C-EFCB-440A-B1E1-A834854450CC}"/>
                </a:ext>
              </a:extLst>
            </p:cNvPr>
            <p:cNvSpPr/>
            <p:nvPr/>
          </p:nvSpPr>
          <p:spPr>
            <a:xfrm>
              <a:off x="4444721" y="3919137"/>
              <a:ext cx="4294886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Rectangle 87">
            <a:extLst>
              <a:ext uri="{FF2B5EF4-FFF2-40B4-BE49-F238E27FC236}">
                <a16:creationId xmlns:a16="http://schemas.microsoft.com/office/drawing/2014/main" id="{2A104039-F671-44EC-AC97-9FAF9319B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282" y="963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 исследований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D7BCD4-CEF2-41E4-AA19-3A7772189210}"/>
              </a:ext>
            </a:extLst>
          </p:cNvPr>
          <p:cNvGrpSpPr/>
          <p:nvPr/>
        </p:nvGrpSpPr>
        <p:grpSpPr>
          <a:xfrm>
            <a:off x="4369624" y="5778724"/>
            <a:ext cx="4362268" cy="584559"/>
            <a:chOff x="4467967" y="5348136"/>
            <a:chExt cx="4362268" cy="5845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03CFE-92AE-41ED-8784-1B8E36415087}"/>
                </a:ext>
              </a:extLst>
            </p:cNvPr>
            <p:cNvSpPr txBox="1"/>
            <p:nvPr/>
          </p:nvSpPr>
          <p:spPr>
            <a:xfrm>
              <a:off x="4614584" y="5443397"/>
              <a:ext cx="4215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Размытие изображения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520998-9E4E-4B37-97F8-F554C45EA5E2}"/>
                </a:ext>
              </a:extLst>
            </p:cNvPr>
            <p:cNvSpPr/>
            <p:nvPr/>
          </p:nvSpPr>
          <p:spPr>
            <a:xfrm>
              <a:off x="4467967" y="5348136"/>
              <a:ext cx="4307285" cy="584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37E2CB-82AA-46B9-8BA5-4E08B188B653}"/>
              </a:ext>
            </a:extLst>
          </p:cNvPr>
          <p:cNvCxnSpPr>
            <a:stCxn id="11" idx="2"/>
            <a:endCxn id="21" idx="0"/>
          </p:cNvCxnSpPr>
          <p:nvPr/>
        </p:nvCxnSpPr>
        <p:spPr>
          <a:xfrm>
            <a:off x="6510679" y="2581399"/>
            <a:ext cx="6388" cy="48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F884C7-C8AB-425F-A1E5-89F9DBCF48B5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6517067" y="4182375"/>
            <a:ext cx="0" cy="4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6A4C33-E1F0-407D-AEA9-E3CE399BC227}"/>
              </a:ext>
            </a:extLst>
          </p:cNvPr>
          <p:cNvCxnSpPr>
            <a:stCxn id="24" idx="2"/>
            <a:endCxn id="31" idx="0"/>
          </p:cNvCxnSpPr>
          <p:nvPr/>
        </p:nvCxnSpPr>
        <p:spPr>
          <a:xfrm>
            <a:off x="6517067" y="5252361"/>
            <a:ext cx="6200" cy="52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DE5F5D-33B3-4E87-85CA-342178D6CE4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051468" y="1894708"/>
            <a:ext cx="305379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23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20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870869" y="4887412"/>
            <a:ext cx="10342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p:sp>
        <p:nvSpPr>
          <p:cNvPr id="10" name="Rectangle 87">
            <a:extLst>
              <a:ext uri="{FF2B5EF4-FFF2-40B4-BE49-F238E27FC236}">
                <a16:creationId xmlns:a16="http://schemas.microsoft.com/office/drawing/2014/main" id="{BE82E0C8-9521-46A3-88CF-79E72106E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стенда. Погрешность гироскопа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3F871-9DDC-46C8-A9D5-F6A8F064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960" y="882023"/>
            <a:ext cx="3972479" cy="2638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4610C-5001-4C71-887E-ED4AF2BED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4" y="563574"/>
            <a:ext cx="7011378" cy="440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4F484-3EFE-4794-AFAD-A1FB93D1C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245" y="4970088"/>
            <a:ext cx="1583394" cy="351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785C3-9BF4-494C-A942-3226D9257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487" y="5435984"/>
            <a:ext cx="2786063" cy="6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4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27ABEE-315A-4D20-92C1-C1296451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21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C5B0C8-5735-4441-B508-AA2CACCFCBE9}"/>
              </a:ext>
            </a:extLst>
          </p:cNvPr>
          <p:cNvSpPr/>
          <p:nvPr/>
        </p:nvSpPr>
        <p:spPr>
          <a:xfrm>
            <a:off x="870869" y="4887412"/>
            <a:ext cx="10342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4E424C-1F93-4A75-B081-543E48DF86C0}"/>
              </a:ext>
            </a:extLst>
          </p:cNvPr>
          <p:cNvSpPr/>
          <p:nvPr/>
        </p:nvSpPr>
        <p:spPr>
          <a:xfrm>
            <a:off x="4994997" y="4656580"/>
            <a:ext cx="4987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CC1F7-E166-4CE6-BB8B-5EB930DA1169}"/>
                  </a:ext>
                </a:extLst>
              </p:cNvPr>
              <p:cNvSpPr txBox="1"/>
              <p:nvPr/>
            </p:nvSpPr>
            <p:spPr>
              <a:xfrm>
                <a:off x="2862326" y="5157960"/>
                <a:ext cx="6190128" cy="97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𝟎𝟎𝟓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±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Н∙м</m:t>
                      </m:r>
                    </m:oMath>
                  </m:oMathPara>
                </a14:m>
                <a:endParaRPr lang="ru-RU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𝟎𝟎𝟓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CC1F7-E166-4CE6-BB8B-5EB930DA1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26" y="5157960"/>
                <a:ext cx="6190128" cy="9759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FABB59-BD48-464A-AC03-2116B66B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13" y="524779"/>
            <a:ext cx="7143396" cy="4535489"/>
          </a:xfrm>
          <a:prstGeom prst="rect">
            <a:avLst/>
          </a:prstGeom>
        </p:spPr>
      </p:pic>
      <p:sp>
        <p:nvSpPr>
          <p:cNvPr id="11" name="Rectangle 87">
            <a:extLst>
              <a:ext uri="{FF2B5EF4-FFF2-40B4-BE49-F238E27FC236}">
                <a16:creationId xmlns:a16="http://schemas.microsoft.com/office/drawing/2014/main" id="{D9878935-BFA9-42C2-A941-CC181DE82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Аттестация стенда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3F741-9881-4A4E-A50D-422D24AE14FE}"/>
              </a:ext>
            </a:extLst>
          </p:cNvPr>
          <p:cNvSpPr txBox="1"/>
          <p:nvPr/>
        </p:nvSpPr>
        <p:spPr>
          <a:xfrm>
            <a:off x="3721266" y="6231560"/>
            <a:ext cx="389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0" dirty="0">
                <a:solidFill>
                  <a:srgbClr val="202021"/>
                </a:solidFill>
                <a:effectLst/>
              </a:rPr>
              <a:t>Номер в реестре: ФР.1.28.2024.49055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8482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231372" y="2217420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4. Экспериментальное измерение некомпенсированного момента ОМС</a:t>
            </a:r>
          </a:p>
        </p:txBody>
      </p:sp>
    </p:spTree>
    <p:extLst>
      <p:ext uri="{BB962C8B-B14F-4D97-AF65-F5344CB8AC3E}">
        <p14:creationId xmlns:p14="http://schemas.microsoft.com/office/powerpoint/2010/main" val="111481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F6426-FDD7-42E0-817D-102F277D4415}"/>
              </a:ext>
            </a:extLst>
          </p:cNvPr>
          <p:cNvSpPr txBox="1"/>
          <p:nvPr/>
        </p:nvSpPr>
        <p:spPr>
          <a:xfrm>
            <a:off x="3082787" y="-14776"/>
            <a:ext cx="58462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36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4921F-2EC0-41E0-8B0C-099EC5B4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" r="6992"/>
          <a:stretch/>
        </p:blipFill>
        <p:spPr>
          <a:xfrm>
            <a:off x="488449" y="434924"/>
            <a:ext cx="3657599" cy="2802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F74EC4-50B5-4344-AD8B-6A774FD66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88" y="315174"/>
            <a:ext cx="4334705" cy="3251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F9AD5A-FD34-45A9-A009-BF7FC5338D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7" r="7041"/>
          <a:stretch/>
        </p:blipFill>
        <p:spPr>
          <a:xfrm>
            <a:off x="6395388" y="3566202"/>
            <a:ext cx="4071923" cy="3100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C652C-4A11-4BAF-90D2-AFEFE3114A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7" r="7498"/>
          <a:stretch/>
        </p:blipFill>
        <p:spPr>
          <a:xfrm>
            <a:off x="430491" y="3520068"/>
            <a:ext cx="3773514" cy="29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F6426-FDD7-42E0-817D-102F277D4415}"/>
              </a:ext>
            </a:extLst>
          </p:cNvPr>
          <p:cNvSpPr txBox="1"/>
          <p:nvPr/>
        </p:nvSpPr>
        <p:spPr>
          <a:xfrm>
            <a:off x="3344454" y="-48366"/>
            <a:ext cx="58318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3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BAF89-E24C-4BA6-8A8C-B6B51B662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5" r="6283"/>
          <a:stretch/>
        </p:blipFill>
        <p:spPr>
          <a:xfrm>
            <a:off x="126996" y="474594"/>
            <a:ext cx="4055538" cy="3090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2B5C49-41E7-4B0B-B4BF-F847896B3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" r="7441"/>
          <a:stretch/>
        </p:blipFill>
        <p:spPr>
          <a:xfrm>
            <a:off x="126996" y="3665890"/>
            <a:ext cx="4055538" cy="3125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D6BCD9-B061-4091-9DC5-C93693580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r="6483"/>
          <a:stretch/>
        </p:blipFill>
        <p:spPr>
          <a:xfrm>
            <a:off x="6684431" y="550332"/>
            <a:ext cx="3602570" cy="2742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4E7164-3169-4221-B453-724E9721F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" r="7778"/>
          <a:stretch/>
        </p:blipFill>
        <p:spPr>
          <a:xfrm>
            <a:off x="6358463" y="3429000"/>
            <a:ext cx="4055538" cy="31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73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807AF-B532-44F6-A3C5-779F1176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314B4-3CCB-44D2-AF5F-B866DD7E5345}"/>
              </a:ext>
            </a:extLst>
          </p:cNvPr>
          <p:cNvSpPr txBox="1"/>
          <p:nvPr/>
        </p:nvSpPr>
        <p:spPr>
          <a:xfrm>
            <a:off x="245214" y="796304"/>
            <a:ext cx="11384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Итоговый момент определяется как отношение ускорений рамы при перенацеливании и при тестовом воздействии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EEA9-50CF-470D-ADDC-678036E55340}"/>
                  </a:ext>
                </a:extLst>
              </p:cNvPr>
              <p:cNvSpPr txBox="1"/>
              <p:nvPr/>
            </p:nvSpPr>
            <p:spPr>
              <a:xfrm>
                <a:off x="403642" y="2201309"/>
                <a:ext cx="113847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п</m:t>
                        </m:r>
                      </m:sub>
                    </m:sSub>
                  </m:oMath>
                </a14:m>
                <a:r>
                  <a:rPr lang="ru-RU" dirty="0"/>
                  <a:t> - ускорение рамы при повороте ОМС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т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ускорение рамы при тестовом воздействии</a:t>
                </a:r>
                <a:r>
                  <a:rPr lang="en-US" dirty="0"/>
                  <a:t>;</a:t>
                </a:r>
              </a:p>
              <a:p>
                <a:pPr algn="just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т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эталонный момент маховика, равный 0,005 </a:t>
                </a:r>
                <a:r>
                  <a:rPr lang="ru-RU" dirty="0" err="1"/>
                  <a:t>Н·м</a:t>
                </a:r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FEEA9-50CF-470D-ADDC-678036E5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2" y="2201309"/>
                <a:ext cx="11384715" cy="646331"/>
              </a:xfrm>
              <a:prstGeom prst="rect">
                <a:avLst/>
              </a:prstGeom>
              <a:blipFill>
                <a:blip r:embed="rId2"/>
                <a:stretch>
                  <a:fillRect l="-428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2D4F23-C892-455A-BC43-0102E4B041BF}"/>
              </a:ext>
            </a:extLst>
          </p:cNvPr>
          <p:cNvSpPr txBox="1"/>
          <p:nvPr/>
        </p:nvSpPr>
        <p:spPr>
          <a:xfrm>
            <a:off x="3046895" y="-61880"/>
            <a:ext cx="6098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некомпенсированного момента</a:t>
            </a:r>
          </a:p>
          <a:p>
            <a:endParaRPr lang="ru-RU" sz="36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6A8D43-BA32-4013-9C7F-8C658637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338" y="1407955"/>
            <a:ext cx="1471321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9D3A2-3A11-41D4-9A79-5594C457E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" r="6261"/>
          <a:stretch/>
        </p:blipFill>
        <p:spPr>
          <a:xfrm>
            <a:off x="5937571" y="2922063"/>
            <a:ext cx="4436539" cy="3359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A818BA-A9EB-4BC1-B10A-9E837CE55C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9" r="6350"/>
          <a:stretch/>
        </p:blipFill>
        <p:spPr>
          <a:xfrm>
            <a:off x="403642" y="2847640"/>
            <a:ext cx="4752558" cy="36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1AEF245-FFD7-44F7-B4D8-413E51D219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09757415"/>
                  </p:ext>
                </p:extLst>
              </p:nvPr>
            </p:nvGraphicFramePr>
            <p:xfrm>
              <a:off x="908539" y="1374391"/>
              <a:ext cx="10233593" cy="26946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54227">
                      <a:extLst>
                        <a:ext uri="{9D8B030D-6E8A-4147-A177-3AD203B41FA5}">
                          <a16:colId xmlns:a16="http://schemas.microsoft.com/office/drawing/2014/main" val="1126748059"/>
                        </a:ext>
                      </a:extLst>
                    </a:gridCol>
                    <a:gridCol w="1450825">
                      <a:extLst>
                        <a:ext uri="{9D8B030D-6E8A-4147-A177-3AD203B41FA5}">
                          <a16:colId xmlns:a16="http://schemas.microsoft.com/office/drawing/2014/main" val="3719605934"/>
                        </a:ext>
                      </a:extLst>
                    </a:gridCol>
                    <a:gridCol w="1408432">
                      <a:extLst>
                        <a:ext uri="{9D8B030D-6E8A-4147-A177-3AD203B41FA5}">
                          <a16:colId xmlns:a16="http://schemas.microsoft.com/office/drawing/2014/main" val="2240801277"/>
                        </a:ext>
                      </a:extLst>
                    </a:gridCol>
                    <a:gridCol w="1374237">
                      <a:extLst>
                        <a:ext uri="{9D8B030D-6E8A-4147-A177-3AD203B41FA5}">
                          <a16:colId xmlns:a16="http://schemas.microsoft.com/office/drawing/2014/main" val="2680502640"/>
                        </a:ext>
                      </a:extLst>
                    </a:gridCol>
                    <a:gridCol w="1338629">
                      <a:extLst>
                        <a:ext uri="{9D8B030D-6E8A-4147-A177-3AD203B41FA5}">
                          <a16:colId xmlns:a16="http://schemas.microsoft.com/office/drawing/2014/main" val="498588665"/>
                        </a:ext>
                      </a:extLst>
                    </a:gridCol>
                    <a:gridCol w="1109726">
                      <a:extLst>
                        <a:ext uri="{9D8B030D-6E8A-4147-A177-3AD203B41FA5}">
                          <a16:colId xmlns:a16="http://schemas.microsoft.com/office/drawing/2014/main" val="1815112902"/>
                        </a:ext>
                      </a:extLst>
                    </a:gridCol>
                    <a:gridCol w="1033261">
                      <a:extLst>
                        <a:ext uri="{9D8B030D-6E8A-4147-A177-3AD203B41FA5}">
                          <a16:colId xmlns:a16="http://schemas.microsoft.com/office/drawing/2014/main" val="3018079239"/>
                        </a:ext>
                      </a:extLst>
                    </a:gridCol>
                    <a:gridCol w="1064256">
                      <a:extLst>
                        <a:ext uri="{9D8B030D-6E8A-4147-A177-3AD203B41FA5}">
                          <a16:colId xmlns:a16="http://schemas.microsoft.com/office/drawing/2014/main" val="1826274213"/>
                        </a:ext>
                      </a:extLst>
                    </a:gridCol>
                  </a:tblGrid>
                  <a:tr h="598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размерность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M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М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кг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м</m:t>
                                        </m:r>
                                      </m:e>
                                      <m:sup>
                                        <m:r>
                                          <a:rPr lang="en-US" sz="1600" b="1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5304729"/>
                      </a:ext>
                    </a:extLst>
                  </a:tr>
                  <a:tr h="12239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Параметр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Коэффициент редукции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Момент инерции подвижной части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Расчётный момент инерции маховика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Добавочный момент инерции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Радиус наружный кольца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Радиус внутренний кольца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Удельный вес материала кольца (латунь)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5224993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Y</a:t>
                          </a:r>
                          <a:endParaRPr lang="ru-RU" sz="18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2,5600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0,0159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0,001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0,0955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0,0725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95281721"/>
                      </a:ext>
                    </a:extLst>
                  </a:tr>
                  <a:tr h="4085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Z</a:t>
                          </a:r>
                          <a:endParaRPr lang="ru-RU" sz="18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20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ct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1,9000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0,0119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0,001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0,1050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0,0900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986166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1AEF245-FFD7-44F7-B4D8-413E51D219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09757415"/>
                  </p:ext>
                </p:extLst>
              </p:nvPr>
            </p:nvGraphicFramePr>
            <p:xfrm>
              <a:off x="908539" y="1374391"/>
              <a:ext cx="10233593" cy="26946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54227">
                      <a:extLst>
                        <a:ext uri="{9D8B030D-6E8A-4147-A177-3AD203B41FA5}">
                          <a16:colId xmlns:a16="http://schemas.microsoft.com/office/drawing/2014/main" val="1126748059"/>
                        </a:ext>
                      </a:extLst>
                    </a:gridCol>
                    <a:gridCol w="1450825">
                      <a:extLst>
                        <a:ext uri="{9D8B030D-6E8A-4147-A177-3AD203B41FA5}">
                          <a16:colId xmlns:a16="http://schemas.microsoft.com/office/drawing/2014/main" val="3719605934"/>
                        </a:ext>
                      </a:extLst>
                    </a:gridCol>
                    <a:gridCol w="1408432">
                      <a:extLst>
                        <a:ext uri="{9D8B030D-6E8A-4147-A177-3AD203B41FA5}">
                          <a16:colId xmlns:a16="http://schemas.microsoft.com/office/drawing/2014/main" val="2240801277"/>
                        </a:ext>
                      </a:extLst>
                    </a:gridCol>
                    <a:gridCol w="1374237">
                      <a:extLst>
                        <a:ext uri="{9D8B030D-6E8A-4147-A177-3AD203B41FA5}">
                          <a16:colId xmlns:a16="http://schemas.microsoft.com/office/drawing/2014/main" val="2680502640"/>
                        </a:ext>
                      </a:extLst>
                    </a:gridCol>
                    <a:gridCol w="1338629">
                      <a:extLst>
                        <a:ext uri="{9D8B030D-6E8A-4147-A177-3AD203B41FA5}">
                          <a16:colId xmlns:a16="http://schemas.microsoft.com/office/drawing/2014/main" val="498588665"/>
                        </a:ext>
                      </a:extLst>
                    </a:gridCol>
                    <a:gridCol w="1109726">
                      <a:extLst>
                        <a:ext uri="{9D8B030D-6E8A-4147-A177-3AD203B41FA5}">
                          <a16:colId xmlns:a16="http://schemas.microsoft.com/office/drawing/2014/main" val="1815112902"/>
                        </a:ext>
                      </a:extLst>
                    </a:gridCol>
                    <a:gridCol w="1033261">
                      <a:extLst>
                        <a:ext uri="{9D8B030D-6E8A-4147-A177-3AD203B41FA5}">
                          <a16:colId xmlns:a16="http://schemas.microsoft.com/office/drawing/2014/main" val="3018079239"/>
                        </a:ext>
                      </a:extLst>
                    </a:gridCol>
                    <a:gridCol w="1064256">
                      <a:extLst>
                        <a:ext uri="{9D8B030D-6E8A-4147-A177-3AD203B41FA5}">
                          <a16:colId xmlns:a16="http://schemas.microsoft.com/office/drawing/2014/main" val="1826274213"/>
                        </a:ext>
                      </a:extLst>
                    </a:gridCol>
                  </a:tblGrid>
                  <a:tr h="5984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размерность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7359" t="-1020" r="-422078" b="-37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15556" t="-1020" r="-333333" b="-37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25000" t="-1020" r="-240909" b="-37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M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М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60571" t="-1020" r="-2286" b="-375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5304729"/>
                      </a:ext>
                    </a:extLst>
                  </a:tr>
                  <a:tr h="12239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Параметр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Коэффициент редукции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Момент инерции подвижной части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Расчётный момент инерции маховика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Добавочный момент инерции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Радиус наружный кольца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Радиус внутренний кольца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effectLst/>
                            </a:rPr>
                            <a:t>Удельный вес материала кольца (латунь)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5224993"/>
                      </a:ext>
                    </a:extLst>
                  </a:tr>
                  <a:tr h="463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Y</a:t>
                          </a:r>
                          <a:endParaRPr lang="ru-RU" sz="18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2,5600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0,0159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0,001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0,0955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0,0725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95281721"/>
                      </a:ext>
                    </a:extLst>
                  </a:tr>
                  <a:tr h="4085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маховик  по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Z</a:t>
                          </a:r>
                          <a:endParaRPr lang="ru-RU" sz="18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</a:rPr>
                            <a:t>160</a:t>
                          </a:r>
                          <a:endParaRPr lang="ru-RU" sz="20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ct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1,9000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0,0119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0,001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0,1050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0,0900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R="111760" algn="r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8500</a:t>
                          </a:r>
                          <a:endParaRPr lang="ru-RU" sz="1200" b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986166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0EF9-93DB-4FD1-A967-1BA8B019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FED2E-B878-4150-8ECC-73C97730A573}"/>
              </a:ext>
            </a:extLst>
          </p:cNvPr>
          <p:cNvSpPr txBox="1"/>
          <p:nvPr/>
        </p:nvSpPr>
        <p:spPr>
          <a:xfrm>
            <a:off x="4442561" y="0"/>
            <a:ext cx="3066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Расчет добавочных колец</a:t>
            </a:r>
          </a:p>
        </p:txBody>
      </p:sp>
    </p:spTree>
    <p:extLst>
      <p:ext uri="{BB962C8B-B14F-4D97-AF65-F5344CB8AC3E}">
        <p14:creationId xmlns:p14="http://schemas.microsoft.com/office/powerpoint/2010/main" val="1044005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ED360-95FC-4252-8433-A1E3B461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30105-FDB6-418F-9E5B-02EA8C07B792}"/>
              </a:ext>
            </a:extLst>
          </p:cNvPr>
          <p:cNvSpPr txBox="1"/>
          <p:nvPr/>
        </p:nvSpPr>
        <p:spPr>
          <a:xfrm>
            <a:off x="3499908" y="0"/>
            <a:ext cx="4674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реактивного момента. 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2A311-05E0-4BAE-9FBD-71BB6CF9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3659" r="7992"/>
          <a:stretch/>
        </p:blipFill>
        <p:spPr>
          <a:xfrm>
            <a:off x="143933" y="661545"/>
            <a:ext cx="5274733" cy="2420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2F31B-0183-4992-AB89-DA55D5F6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t="5555" r="8815"/>
          <a:stretch/>
        </p:blipFill>
        <p:spPr>
          <a:xfrm>
            <a:off x="6096000" y="727225"/>
            <a:ext cx="5469467" cy="2494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34091E-CE75-4474-9C0C-C8DC428E0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4" r="8492"/>
          <a:stretch/>
        </p:blipFill>
        <p:spPr>
          <a:xfrm>
            <a:off x="2582322" y="3636650"/>
            <a:ext cx="6163746" cy="26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87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ED360-95FC-4252-8433-A1E3B461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92FF1-9236-4DE7-BCC0-B5E4ADE73D6F}"/>
              </a:ext>
            </a:extLst>
          </p:cNvPr>
          <p:cNvSpPr txBox="1"/>
          <p:nvPr/>
        </p:nvSpPr>
        <p:spPr>
          <a:xfrm>
            <a:off x="3499908" y="0"/>
            <a:ext cx="468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Измерение реактивного момента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FF905-3085-4625-8B04-78AC9128E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" r="7717"/>
          <a:stretch/>
        </p:blipFill>
        <p:spPr>
          <a:xfrm>
            <a:off x="301923" y="594906"/>
            <a:ext cx="5262114" cy="2535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B40AF-DBD2-4E42-B34C-4EA57FBF35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t="5170" r="8389"/>
          <a:stretch/>
        </p:blipFill>
        <p:spPr>
          <a:xfrm>
            <a:off x="5876026" y="651427"/>
            <a:ext cx="5477774" cy="2491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D91CB-81DF-462A-9201-B7C42DBF21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3652" r="7781"/>
          <a:stretch/>
        </p:blipFill>
        <p:spPr>
          <a:xfrm>
            <a:off x="3046562" y="3613421"/>
            <a:ext cx="5960853" cy="27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1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DD273-50E2-4866-AA5A-12A4B074B39B}"/>
              </a:ext>
            </a:extLst>
          </p:cNvPr>
          <p:cNvSpPr txBox="1"/>
          <p:nvPr/>
        </p:nvSpPr>
        <p:spPr>
          <a:xfrm>
            <a:off x="4082852" y="0"/>
            <a:ext cx="402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BD20B-15CB-4A18-9D31-00EF4DD9F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6"/>
          <a:stretch/>
        </p:blipFill>
        <p:spPr>
          <a:xfrm>
            <a:off x="47624" y="374331"/>
            <a:ext cx="5334011" cy="3569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B52E1-2C2C-47D1-8E61-9AEF50FDB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6"/>
          <a:stretch/>
        </p:blipFill>
        <p:spPr>
          <a:xfrm>
            <a:off x="5855966" y="374331"/>
            <a:ext cx="5334011" cy="3569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32D9A-AE2F-4256-9881-AAFC63317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5" y="3829050"/>
            <a:ext cx="3920067" cy="2892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1577F5-3EA5-4B13-ABD8-371F4249E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201" y="3715849"/>
            <a:ext cx="3667125" cy="1381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319C3-F9D4-40D2-B7F0-0374F8E72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921" y="4956174"/>
            <a:ext cx="1619250" cy="638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D80365-4A76-4ED1-8967-00BE237A6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326" y="3943350"/>
            <a:ext cx="3329505" cy="9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2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072-AA89-453C-9AE3-4D3E5599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24" y="2370137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Анализ существующих методов и средств измерения реактивного момента</a:t>
            </a:r>
            <a:r>
              <a:rPr lang="en-US" sz="2000" dirty="0"/>
              <a:t>;</a:t>
            </a:r>
            <a:endParaRPr lang="ru-RU" sz="2000" dirty="0"/>
          </a:p>
          <a:p>
            <a:r>
              <a:rPr lang="ru-RU" sz="2000" dirty="0"/>
              <a:t>Разработка аналитической модели расчёта реактивных моментов;</a:t>
            </a:r>
          </a:p>
          <a:p>
            <a:r>
              <a:rPr lang="ru-RU" sz="2000" dirty="0"/>
              <a:t>Разработка и изготовление стенда измерения остаточного реактивного момента;</a:t>
            </a:r>
          </a:p>
          <a:p>
            <a:r>
              <a:rPr lang="ru-RU" sz="2000" dirty="0"/>
              <a:t>Анализ динамики формирования реактивных моментов при повороте визирной оси оптической системы;</a:t>
            </a:r>
          </a:p>
          <a:p>
            <a:r>
              <a:rPr lang="ru-RU" sz="2000" dirty="0"/>
              <a:t>Разработка алгоритма управления приводом поворота с минимизацией пиков рывка и реактивных моментов;</a:t>
            </a:r>
            <a:endParaRPr lang="en-US" sz="2000" dirty="0"/>
          </a:p>
          <a:p>
            <a:r>
              <a:rPr lang="ru-RU" sz="2000" dirty="0"/>
              <a:t>Анализ качества изображения после компенсации на лётном образце оптической системы</a:t>
            </a:r>
          </a:p>
          <a:p>
            <a:pPr marL="0" indent="0">
              <a:buNone/>
            </a:pPr>
            <a:endParaRPr lang="ru-RU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E7D3-A902-465E-994A-FD5D7E73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87">
            <a:extLst>
              <a:ext uri="{FF2B5EF4-FFF2-40B4-BE49-F238E27FC236}">
                <a16:creationId xmlns:a16="http://schemas.microsoft.com/office/drawing/2014/main" id="{1F8A89B5-6A42-44B6-8ADD-3BEB9334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624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и задачи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7D277-73D4-49F4-A94D-4447BAE8E843}"/>
              </a:ext>
            </a:extLst>
          </p:cNvPr>
          <p:cNvSpPr txBox="1"/>
          <p:nvPr/>
        </p:nvSpPr>
        <p:spPr>
          <a:xfrm>
            <a:off x="219635" y="556620"/>
            <a:ext cx="1160929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20000"/>
              </a:lnSpc>
              <a:defRPr/>
            </a:pPr>
            <a:r>
              <a:rPr lang="ru-RU" sz="2000" b="1" dirty="0"/>
              <a:t>Целью </a:t>
            </a:r>
            <a:r>
              <a:rPr lang="ru-RU" sz="2000" dirty="0"/>
              <a:t>является разработка метода измерения реактивного момента оптико-механической системы КА, обеспечивающего необходимую информационную основу для выбора оптимальных параметров компенсации. 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13731-66AF-4582-90E5-42B1BDF759DF}"/>
              </a:ext>
            </a:extLst>
          </p:cNvPr>
          <p:cNvSpPr txBox="1"/>
          <p:nvPr/>
        </p:nvSpPr>
        <p:spPr>
          <a:xfrm>
            <a:off x="793377" y="1703577"/>
            <a:ext cx="128643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defRPr/>
            </a:pPr>
            <a:r>
              <a:rPr lang="ru-RU" sz="2000" b="1" dirty="0"/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583475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DD273-50E2-4866-AA5A-12A4B074B39B}"/>
              </a:ext>
            </a:extLst>
          </p:cNvPr>
          <p:cNvSpPr txBox="1"/>
          <p:nvPr/>
        </p:nvSpPr>
        <p:spPr>
          <a:xfrm>
            <a:off x="4082852" y="0"/>
            <a:ext cx="402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FDF94-A98D-4CD3-B789-3DDEB6D2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28" y="973995"/>
            <a:ext cx="4933950" cy="809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49529F-0CA8-474A-BCB1-BD68CAFF2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8" y="1783620"/>
            <a:ext cx="5334011" cy="4000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A5FCF-4D28-47C6-B048-AE44CDFEE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503" y="2052203"/>
            <a:ext cx="3638550" cy="1085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D77FA1-EAFF-4638-AB8A-EA75646B04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39"/>
          <a:stretch/>
        </p:blipFill>
        <p:spPr>
          <a:xfrm>
            <a:off x="6724650" y="3258998"/>
            <a:ext cx="3257550" cy="9682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736C6A-2297-4096-89D4-594CDA527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725" y="4047633"/>
            <a:ext cx="1666875" cy="10191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43C91B-0872-45B7-9898-7A7C59086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528" y="5836380"/>
            <a:ext cx="87153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44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8F78E-CFB1-4C1F-A2EA-02D5D71DF42B}"/>
              </a:ext>
            </a:extLst>
          </p:cNvPr>
          <p:cNvSpPr txBox="1"/>
          <p:nvPr/>
        </p:nvSpPr>
        <p:spPr>
          <a:xfrm>
            <a:off x="4094200" y="-35380"/>
            <a:ext cx="4103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колебаний спутника. Ось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E5CBA-C6E0-486C-92F6-2BA516C9E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" y="695384"/>
            <a:ext cx="5245022" cy="3933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451A9C-B7C2-44E1-9BF2-ED0827A90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46" y="695384"/>
            <a:ext cx="4346581" cy="3259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A997EA-E982-4FAD-B59F-4B0D45B7F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79" y="5557112"/>
            <a:ext cx="9039225" cy="106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B23B4E-D12A-492E-88CE-6FA943991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025" y="4139769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23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2B31D-AF80-47A2-A66F-A8AA9920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52796C5-159F-4EEF-812E-02B4EC3D03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3710" y="101600"/>
            <a:ext cx="626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Применение стенда для настройки оптических систем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436C76-E048-449C-80BC-DC27CE1D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82" y="1223447"/>
            <a:ext cx="4359360" cy="32707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29E273-4FCC-4E4D-9C3F-8803A9603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21" y="1223446"/>
            <a:ext cx="4359361" cy="3270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BA2499-CC6B-4139-84BC-525A54E9F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4" y="932256"/>
            <a:ext cx="2979115" cy="440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8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36B11-BA86-458D-B0D6-526644284586}"/>
              </a:ext>
            </a:extLst>
          </p:cNvPr>
          <p:cNvSpPr txBox="1"/>
          <p:nvPr/>
        </p:nvSpPr>
        <p:spPr>
          <a:xfrm>
            <a:off x="192626" y="2520319"/>
            <a:ext cx="113847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Проведен анализ методов измерения реактивного момента</a:t>
            </a:r>
            <a:r>
              <a:rPr lang="ru-RU" sz="2000" b="1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Разработана методика и стенд для измерения остаточного реактивного момента, возникающего при вращении оптических систем.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Методика измерения прошла аттестацию в Государственном реестре средств измерений.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Достигнута высокая точность — погрешность менее 5%.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Методика может применяться для настройки оптико-механических систем различного назначения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/>
              <a:t>Благодаря измерительному стенду удалось минимизировать реактивный момент нескольких ОМС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CE6EF-334F-4D21-8FDB-9B4EAFE5ECC7}"/>
              </a:ext>
            </a:extLst>
          </p:cNvPr>
          <p:cNvSpPr txBox="1"/>
          <p:nvPr/>
        </p:nvSpPr>
        <p:spPr>
          <a:xfrm>
            <a:off x="316523" y="1310190"/>
            <a:ext cx="11037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результате исследования реактивного момента, возникающего при перенацеливании оптических систем: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F317B-7633-4179-8F50-7B040B0E425F}"/>
              </a:ext>
            </a:extLst>
          </p:cNvPr>
          <p:cNvSpPr txBox="1"/>
          <p:nvPr/>
        </p:nvSpPr>
        <p:spPr>
          <a:xfrm>
            <a:off x="5052646" y="111"/>
            <a:ext cx="15650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  <a:endParaRPr lang="ru-RU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0011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443C8-14D8-4ABF-9998-2739C209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9A592-8FC7-45BC-94D5-1AB3551C9D06}"/>
              </a:ext>
            </a:extLst>
          </p:cNvPr>
          <p:cNvSpPr txBox="1"/>
          <p:nvPr/>
        </p:nvSpPr>
        <p:spPr>
          <a:xfrm>
            <a:off x="5299198" y="0"/>
            <a:ext cx="1831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Апробация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A3B1E-695F-42D3-AB22-96F8117EA70D}"/>
              </a:ext>
            </a:extLst>
          </p:cNvPr>
          <p:cNvSpPr txBox="1"/>
          <p:nvPr/>
        </p:nvSpPr>
        <p:spPr>
          <a:xfrm>
            <a:off x="727911" y="774883"/>
            <a:ext cx="9743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Times New Roman" panose="02020603050405020304" pitchFamily="18" charset="0"/>
              </a:rPr>
              <a:t>XV Международная конференция «Прикладная оптика–2022» 2022 Санкт-Петербург, Россия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Times New Roman" panose="02020603050405020304" pitchFamily="18" charset="0"/>
              </a:rPr>
              <a:t>XХV </a:t>
            </a:r>
            <a:r>
              <a:rPr lang="ru-RU" dirty="0"/>
              <a:t>Всероссийская научно-технические конференция молодых учёных «Навигация и управление движением» 2023 Санкт-Петербург, Россия</a:t>
            </a:r>
            <a:r>
              <a:rPr lang="en-US" dirty="0"/>
              <a:t>;</a:t>
            </a:r>
            <a:endParaRPr lang="ru-RU" sz="1800" b="0" i="0" u="none" strike="noStrike" baseline="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VI Научно-техническая конференция молодых ученых и специалистов «Будущее предприятия – в творчестве молодых» 2024 г. Санкт-Петербург. Россия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  <a:endParaRPr 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ru-RU" sz="1800" b="0" i="0" u="none" strike="noStrike" baseline="0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A6952-8CEC-4DC7-B29D-5AA7DD07BCBA}"/>
              </a:ext>
            </a:extLst>
          </p:cNvPr>
          <p:cNvSpPr txBox="1"/>
          <p:nvPr/>
        </p:nvSpPr>
        <p:spPr>
          <a:xfrm>
            <a:off x="1392886" y="4852262"/>
            <a:ext cx="10621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>
                <a:latin typeface="Calibri" panose="020F0502020204030204" pitchFamily="34" charset="0"/>
              </a:rPr>
              <a:t>Основные теоретические и практические результаты диссертации изложены в 3 публикациях в ведущих рецензируемых изданиях, рекомендованных в действующем перечне ВАК.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7D8E-09BE-4268-9B85-993EE909457A}"/>
              </a:ext>
            </a:extLst>
          </p:cNvPr>
          <p:cNvSpPr txBox="1"/>
          <p:nvPr/>
        </p:nvSpPr>
        <p:spPr>
          <a:xfrm>
            <a:off x="5413498" y="4328791"/>
            <a:ext cx="1602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Публикации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40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54C97-F21D-4324-89CB-F5536BA7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1C0D7-4708-4350-A01C-79A53A4339C5}"/>
              </a:ext>
            </a:extLst>
          </p:cNvPr>
          <p:cNvSpPr txBox="1"/>
          <p:nvPr/>
        </p:nvSpPr>
        <p:spPr>
          <a:xfrm>
            <a:off x="4929920" y="0"/>
            <a:ext cx="2332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Научные положения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3631-A80D-4549-AB2A-F4F88A8C2D78}"/>
              </a:ext>
            </a:extLst>
          </p:cNvPr>
          <p:cNvSpPr txBox="1"/>
          <p:nvPr/>
        </p:nvSpPr>
        <p:spPr>
          <a:xfrm>
            <a:off x="2125539" y="2505670"/>
            <a:ext cx="7748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u="none" strike="noStrike" baseline="0" dirty="0">
                <a:latin typeface="Calibri" panose="020F0502020204030204" pitchFamily="34" charset="0"/>
              </a:rPr>
              <a:t>Использование результатов наземных измерений реактивного момента позволяет прогнозировать динамическое воздействие на космическая аппарат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09368-1916-4C4F-98CC-598C7D746E85}"/>
              </a:ext>
            </a:extLst>
          </p:cNvPr>
          <p:cNvSpPr txBox="1"/>
          <p:nvPr/>
        </p:nvSpPr>
        <p:spPr>
          <a:xfrm>
            <a:off x="2125538" y="1218847"/>
            <a:ext cx="7748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</a:rPr>
              <a:t>Остаточный реактивный момент является источником колебаний космического аппарата, которые увеличивают нагрузку на систему ориентации и могут приводить к снижению качества изображения.</a:t>
            </a:r>
            <a:endParaRPr lang="ru-RU" sz="1800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C1DE-6166-4421-8152-BA7BEF2EDAF7}"/>
              </a:ext>
            </a:extLst>
          </p:cNvPr>
          <p:cNvSpPr txBox="1"/>
          <p:nvPr/>
        </p:nvSpPr>
        <p:spPr>
          <a:xfrm>
            <a:off x="2125538" y="3787599"/>
            <a:ext cx="7334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Применение разработанного измерительного стенда позволяет повысить точность оценки остаточного реактивного момента различных оптико-механической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57790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005106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1. Анализ методов и средств измерения реактивного момента</a:t>
            </a:r>
          </a:p>
        </p:txBody>
      </p:sp>
    </p:spTree>
    <p:extLst>
      <p:ext uri="{BB962C8B-B14F-4D97-AF65-F5344CB8AC3E}">
        <p14:creationId xmlns:p14="http://schemas.microsoft.com/office/powerpoint/2010/main" val="23585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87">
            <a:extLst>
              <a:ext uri="{FF2B5EF4-FFF2-40B4-BE49-F238E27FC236}">
                <a16:creationId xmlns:a16="http://schemas.microsoft.com/office/drawing/2014/main" id="{5C1DBFD9-B05D-42AD-B964-4449DDDA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102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Смаз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изображения и влияние реактивного момента на ФПМ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39F6DB-7C44-4BE3-B7B5-FD87355A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679450"/>
            <a:ext cx="942975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CAC75B-6B36-44E5-A2D3-5B3EBA62E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" y="1795077"/>
            <a:ext cx="4697413" cy="2444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E99D6-9949-4F56-BC0E-52FAF3F1F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6" y="4246662"/>
            <a:ext cx="3032125" cy="2292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D6F719-1BD4-4078-A319-F2D2D136D9E6}"/>
              </a:ext>
            </a:extLst>
          </p:cNvPr>
          <p:cNvSpPr/>
          <p:nvPr/>
        </p:nvSpPr>
        <p:spPr>
          <a:xfrm>
            <a:off x="8073189" y="866274"/>
            <a:ext cx="2532648" cy="67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E3999B-B99A-496D-9262-E839A8A53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223" y="2247001"/>
            <a:ext cx="3333750" cy="857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3B4A02-D70D-4E0A-894C-EE29864FF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143" y="3780889"/>
            <a:ext cx="37814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87">
            <a:extLst>
              <a:ext uri="{FF2B5EF4-FFF2-40B4-BE49-F238E27FC236}">
                <a16:creationId xmlns:a16="http://schemas.microsoft.com/office/drawing/2014/main" id="{5C1DBFD9-B05D-42AD-B964-4449DDDA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102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существующих методов</a:t>
            </a:r>
          </a:p>
        </p:txBody>
      </p:sp>
      <p:pic>
        <p:nvPicPr>
          <p:cNvPr id="1026" name="Picture 2" descr="Solar Dynamics Observatory - Wikipedia">
            <a:extLst>
              <a:ext uri="{FF2B5EF4-FFF2-40B4-BE49-F238E27FC236}">
                <a16:creationId xmlns:a16="http://schemas.microsoft.com/office/drawing/2014/main" id="{C229C88C-0992-4809-8CBB-52BC4C112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4" y="1620004"/>
            <a:ext cx="4853765" cy="27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139DC-E000-4082-BDFA-9E89057D7BE5}"/>
              </a:ext>
            </a:extLst>
          </p:cNvPr>
          <p:cNvSpPr txBox="1"/>
          <p:nvPr/>
        </p:nvSpPr>
        <p:spPr>
          <a:xfrm>
            <a:off x="1137410" y="4359847"/>
            <a:ext cx="281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Solar Dynamics Observatory</a:t>
            </a:r>
            <a:endParaRPr lang="ru-RU" dirty="0"/>
          </a:p>
        </p:txBody>
      </p:sp>
      <p:pic>
        <p:nvPicPr>
          <p:cNvPr id="5" name="Picture 2" descr="Euclid — Википедия">
            <a:extLst>
              <a:ext uri="{FF2B5EF4-FFF2-40B4-BE49-F238E27FC236}">
                <a16:creationId xmlns:a16="http://schemas.microsoft.com/office/drawing/2014/main" id="{44804E7C-8875-4DBC-885E-1265CE91D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52" y="1634772"/>
            <a:ext cx="5430948" cy="271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ACABCB-B007-475F-B2E8-EB7AF0358A12}"/>
              </a:ext>
            </a:extLst>
          </p:cNvPr>
          <p:cNvSpPr txBox="1"/>
          <p:nvPr/>
        </p:nvSpPr>
        <p:spPr>
          <a:xfrm>
            <a:off x="8143594" y="4359847"/>
            <a:ext cx="812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Euclid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039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625E-DC35-4BFB-890D-00D1739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F4B7E-D649-4A22-8D7C-DD94E677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2" y="966787"/>
            <a:ext cx="3601292" cy="5186262"/>
          </a:xfrm>
          <a:prstGeom prst="rect">
            <a:avLst/>
          </a:prstGeom>
        </p:spPr>
      </p:pic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0B3395D4-5873-49E5-9A1D-E588A78A494A}"/>
              </a:ext>
            </a:extLst>
          </p:cNvPr>
          <p:cNvGraphicFramePr>
            <a:graphicFrameLocks noGrp="1"/>
          </p:cNvGraphicFramePr>
          <p:nvPr/>
        </p:nvGraphicFramePr>
        <p:xfrm>
          <a:off x="4473388" y="1167901"/>
          <a:ext cx="7622988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996">
                  <a:extLst>
                    <a:ext uri="{9D8B030D-6E8A-4147-A177-3AD203B41FA5}">
                      <a16:colId xmlns:a16="http://schemas.microsoft.com/office/drawing/2014/main" val="4213770934"/>
                    </a:ext>
                  </a:extLst>
                </a:gridCol>
                <a:gridCol w="2540996">
                  <a:extLst>
                    <a:ext uri="{9D8B030D-6E8A-4147-A177-3AD203B41FA5}">
                      <a16:colId xmlns:a16="http://schemas.microsoft.com/office/drawing/2014/main" val="3741242476"/>
                    </a:ext>
                  </a:extLst>
                </a:gridCol>
                <a:gridCol w="2540996">
                  <a:extLst>
                    <a:ext uri="{9D8B030D-6E8A-4147-A177-3AD203B41FA5}">
                      <a16:colId xmlns:a16="http://schemas.microsoft.com/office/drawing/2014/main" val="2351435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Критерий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Стенд из статьи А.В. Гончарука и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соавт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. («Вестник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СибГАУ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», 2013)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Требуется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81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Измеряемый момент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Момент на валу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Итоговый некомпенсированный момент на корпус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7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Учёт резонансов и кинематических погрешностей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Вал жёстко соединён с имитатором инерции Частотный анализ делают по FFT, но это колебания </a:t>
                      </a:r>
                      <a:r>
                        <a:rPr lang="ru-RU" b="0" i="1" dirty="0"/>
                        <a:t>нагрузки</a:t>
                      </a:r>
                      <a:r>
                        <a:rPr lang="ru-RU" dirty="0"/>
                        <a:t>, а не реакция основания.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 учёт резонансов полной конструкции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59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Нагрузка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Имитатор нагрузки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Подвижная часть ОМС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383"/>
                  </a:ext>
                </a:extLst>
              </a:tr>
            </a:tbl>
          </a:graphicData>
        </a:graphic>
      </p:graphicFrame>
      <p:sp>
        <p:nvSpPr>
          <p:cNvPr id="6" name="Rectangle 87">
            <a:extLst>
              <a:ext uri="{FF2B5EF4-FFF2-40B4-BE49-F238E27FC236}">
                <a16:creationId xmlns:a16="http://schemas.microsoft.com/office/drawing/2014/main" id="{5C1DBFD9-B05D-42AD-B964-4449DDDA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102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существующих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414593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4B72-E669-4327-A018-FDA8CF72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DDFBA-CDA6-45C8-A87B-264C9F3E68FD}"/>
              </a:ext>
            </a:extLst>
          </p:cNvPr>
          <p:cNvSpPr txBox="1">
            <a:spLocks noChangeArrowheads="1"/>
          </p:cNvSpPr>
          <p:nvPr/>
        </p:nvSpPr>
        <p:spPr>
          <a:xfrm>
            <a:off x="2180572" y="2005106"/>
            <a:ext cx="8353425" cy="21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dirty="0">
                <a:latin typeface="Arial" panose="020B0604020202020204" pitchFamily="34" charset="0"/>
              </a:rPr>
              <a:t>Глава </a:t>
            </a:r>
            <a:r>
              <a:rPr lang="en-US" altLang="ru-RU" sz="4000" dirty="0">
                <a:latin typeface="Arial" panose="020B0604020202020204" pitchFamily="34" charset="0"/>
              </a:rPr>
              <a:t>2</a:t>
            </a:r>
            <a:r>
              <a:rPr lang="ru-RU" altLang="ru-RU" sz="4000" dirty="0">
                <a:latin typeface="Arial" panose="020B0604020202020204" pitchFamily="34" charset="0"/>
              </a:rPr>
              <a:t>. Объект исследования и математическое описание реактивных моментов</a:t>
            </a:r>
          </a:p>
        </p:txBody>
      </p:sp>
    </p:spTree>
    <p:extLst>
      <p:ext uri="{BB962C8B-B14F-4D97-AF65-F5344CB8AC3E}">
        <p14:creationId xmlns:p14="http://schemas.microsoft.com/office/powerpoint/2010/main" val="305551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AB0F-61A8-47D1-8A36-D04B007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D534-37C6-45AF-BD63-E8CFF4C8D25C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166B48-4AC5-4D31-8A3E-98F15488CE56}"/>
              </a:ext>
            </a:extLst>
          </p:cNvPr>
          <p:cNvSpPr/>
          <p:nvPr/>
        </p:nvSpPr>
        <p:spPr>
          <a:xfrm>
            <a:off x="5089924" y="1200329"/>
            <a:ext cx="71020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ОМС представлена зеркальным блоком, установленным в кардане с двумя степенями свободы (оси </a:t>
            </a:r>
            <a:r>
              <a:rPr lang="ru-RU" sz="2000" i="1" dirty="0"/>
              <a:t>OY</a:t>
            </a:r>
            <a:r>
              <a:rPr lang="ru-RU" sz="2000" dirty="0"/>
              <a:t> и </a:t>
            </a:r>
            <a:r>
              <a:rPr lang="ru-RU" sz="2000" i="1" dirty="0"/>
              <a:t>OZ</a:t>
            </a:r>
            <a:r>
              <a:rPr lang="ru-RU" sz="20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Центр масс зеркального блока смещён относительно центра кардана на расстояние </a:t>
            </a:r>
            <a:r>
              <a:rPr lang="ru-RU" sz="2000" i="1" dirty="0"/>
              <a:t>r</a:t>
            </a:r>
            <a:r>
              <a:rPr lang="ru-RU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Поворот осуществляется приводами с компенсацией реактивного момента маховиками.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5DAFA-C314-45DB-A5AA-4E7849DF5430}"/>
                  </a:ext>
                </a:extLst>
              </p:cNvPr>
              <p:cNvSpPr txBox="1"/>
              <p:nvPr/>
            </p:nvSpPr>
            <p:spPr>
              <a:xfrm>
                <a:off x="5404338" y="3326125"/>
                <a:ext cx="67876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моменты инерции зеркального блока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моменты инерции маховиков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угловые ускорения двигателей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dirty="0"/>
                  <a:t>смещение центра кардана от центра масс корпуса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смещение центра масс зеркального блока от центра кардана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5DAFA-C314-45DB-A5AA-4E7849DF5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8" y="3326125"/>
                <a:ext cx="6787662" cy="1477328"/>
              </a:xfrm>
              <a:prstGeom prst="rect">
                <a:avLst/>
              </a:prstGeom>
              <a:blipFill>
                <a:blip r:embed="rId3"/>
                <a:stretch>
                  <a:fillRect l="-180" t="-2479" b="-5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7">
            <a:extLst>
              <a:ext uri="{FF2B5EF4-FFF2-40B4-BE49-F238E27FC236}">
                <a16:creationId xmlns:a16="http://schemas.microsoft.com/office/drawing/2014/main" id="{CB8F5D7F-3BE5-4532-A1B6-5617152FD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47" y="-34578"/>
            <a:ext cx="10183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Математическое описание влияния остаточного момента на основание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75BA-F5B7-4FB4-BFFA-BC3A072A7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1" y="1463727"/>
            <a:ext cx="5182323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9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7873</TotalTime>
  <Words>1190</Words>
  <Application>Microsoft Office PowerPoint</Application>
  <PresentationFormat>Widescreen</PresentationFormat>
  <Paragraphs>219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Илья Белан</dc:creator>
  <cp:lastModifiedBy>Илья Белан</cp:lastModifiedBy>
  <cp:revision>213</cp:revision>
  <dcterms:created xsi:type="dcterms:W3CDTF">2022-12-11T16:41:07Z</dcterms:created>
  <dcterms:modified xsi:type="dcterms:W3CDTF">2025-09-29T18:49:37Z</dcterms:modified>
</cp:coreProperties>
</file>